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4"/>
    <p:sldId id="257" r:id="rId45"/>
    <p:sldId id="258" r:id="rId46"/>
    <p:sldId id="259" r:id="rId47"/>
    <p:sldId id="260" r:id="rId48"/>
    <p:sldId id="261" r:id="rId49"/>
    <p:sldId id="262" r:id="rId50"/>
    <p:sldId id="263" r:id="rId51"/>
    <p:sldId id="264" r:id="rId52"/>
    <p:sldId id="265" r:id="rId53"/>
    <p:sldId id="266" r:id="rId54"/>
    <p:sldId id="267" r:id="rId55"/>
    <p:sldId id="268" r:id="rId56"/>
    <p:sldId id="269" r:id="rId57"/>
    <p:sldId id="270" r:id="rId58"/>
    <p:sldId id="271" r:id="rId59"/>
    <p:sldId id="272" r:id="rId60"/>
    <p:sldId id="273" r:id="rId61"/>
    <p:sldId id="274" r:id="rId62"/>
    <p:sldId id="275" r:id="rId63"/>
    <p:sldId id="276" r:id="rId64"/>
    <p:sldId id="277" r:id="rId65"/>
    <p:sldId id="278" r:id="rId66"/>
    <p:sldId id="279" r:id="rId67"/>
    <p:sldId id="280" r:id="rId68"/>
    <p:sldId id="281" r:id="rId69"/>
    <p:sldId id="282" r:id="rId70"/>
    <p:sldId id="283" r:id="rId71"/>
    <p:sldId id="284" r:id="rId7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oboto" charset="1" panose="02000000000000000000"/>
      <p:regular r:id="rId10"/>
    </p:embeddedFont>
    <p:embeddedFont>
      <p:font typeface="Roboto Bold" charset="1" panose="02000000000000000000"/>
      <p:regular r:id="rId11"/>
    </p:embeddedFont>
    <p:embeddedFont>
      <p:font typeface="Roboto Italics" charset="1" panose="02000000000000000000"/>
      <p:regular r:id="rId12"/>
    </p:embeddedFont>
    <p:embeddedFont>
      <p:font typeface="Roboto Bold Italics" charset="1" panose="02000000000000000000"/>
      <p:regular r:id="rId13"/>
    </p:embeddedFont>
    <p:embeddedFont>
      <p:font typeface="仿宋體" charset="1" panose="02000609000000000000"/>
      <p:regular r:id="rId14"/>
    </p:embeddedFont>
    <p:embeddedFont>
      <p:font typeface="王漢宗特黑體" charset="1" panose="02000500000000000000"/>
      <p:regular r:id="rId15"/>
    </p:embeddedFont>
    <p:embeddedFont>
      <p:font typeface="圓體" charset="1" panose="02000609000000000000"/>
      <p:regular r:id="rId16"/>
    </p:embeddedFont>
    <p:embeddedFont>
      <p:font typeface="Times New Roman" charset="1" panose="02030502070405020303"/>
      <p:regular r:id="rId17"/>
    </p:embeddedFont>
    <p:embeddedFont>
      <p:font typeface="Times New Roman Bold" charset="1" panose="02030802070405020303"/>
      <p:regular r:id="rId18"/>
    </p:embeddedFont>
    <p:embeddedFont>
      <p:font typeface="Times New Roman Italics" charset="1" panose="02030502070405090303"/>
      <p:regular r:id="rId19"/>
    </p:embeddedFont>
    <p:embeddedFont>
      <p:font typeface="Times New Roman Bold Italics" charset="1" panose="02030802070405090303"/>
      <p:regular r:id="rId20"/>
    </p:embeddedFont>
    <p:embeddedFont>
      <p:font typeface="Times New Roman Medium" charset="1" panose="02030502070405020303"/>
      <p:regular r:id="rId21"/>
    </p:embeddedFont>
    <p:embeddedFont>
      <p:font typeface="Times New Roman Medium Italics" charset="1" panose="02030502070405090303"/>
      <p:regular r:id="rId22"/>
    </p:embeddedFont>
    <p:embeddedFont>
      <p:font typeface="Times New Roman Semi-Bold" charset="1" panose="02030702070405020303"/>
      <p:regular r:id="rId23"/>
    </p:embeddedFont>
    <p:embeddedFont>
      <p:font typeface="Times New Roman Semi-Bold Italics" charset="1" panose="02030702070405090303"/>
      <p:regular r:id="rId24"/>
    </p:embeddedFont>
    <p:embeddedFont>
      <p:font typeface="Times New Roman Ultra-Bold" charset="1" panose="02030902070405020303"/>
      <p:regular r:id="rId25"/>
    </p:embeddedFont>
    <p:embeddedFont>
      <p:font typeface="Codec Pro" charset="1" panose="00000500000000000000"/>
      <p:regular r:id="rId26"/>
    </p:embeddedFont>
    <p:embeddedFont>
      <p:font typeface="Codec Pro Bold" charset="1" panose="00000600000000000000"/>
      <p:regular r:id="rId27"/>
    </p:embeddedFont>
    <p:embeddedFont>
      <p:font typeface="Codec Pro Thin" charset="1" panose="00000200000000000000"/>
      <p:regular r:id="rId28"/>
    </p:embeddedFont>
    <p:embeddedFont>
      <p:font typeface="Codec Pro Light" charset="1" panose="00000300000000000000"/>
      <p:regular r:id="rId29"/>
    </p:embeddedFont>
    <p:embeddedFont>
      <p:font typeface="Codec Pro Ultra-Bold" charset="1" panose="00000700000000000000"/>
      <p:regular r:id="rId30"/>
    </p:embeddedFont>
    <p:embeddedFont>
      <p:font typeface="Codec Pro Heavy" charset="1" panose="00000A00000000000000"/>
      <p:regular r:id="rId31"/>
    </p:embeddedFont>
    <p:embeddedFont>
      <p:font typeface="Open Sauce" charset="1" panose="00000500000000000000"/>
      <p:regular r:id="rId32"/>
    </p:embeddedFont>
    <p:embeddedFont>
      <p:font typeface="Open Sauce Bold" charset="1" panose="00000800000000000000"/>
      <p:regular r:id="rId33"/>
    </p:embeddedFont>
    <p:embeddedFont>
      <p:font typeface="Open Sauce Italics" charset="1" panose="00000500000000000000"/>
      <p:regular r:id="rId34"/>
    </p:embeddedFont>
    <p:embeddedFont>
      <p:font typeface="Open Sauce Bold Italics" charset="1" panose="00000800000000000000"/>
      <p:regular r:id="rId35"/>
    </p:embeddedFont>
    <p:embeddedFont>
      <p:font typeface="Open Sauce Light" charset="1" panose="00000400000000000000"/>
      <p:regular r:id="rId36"/>
    </p:embeddedFont>
    <p:embeddedFont>
      <p:font typeface="Open Sauce Light Italics" charset="1" panose="00000400000000000000"/>
      <p:regular r:id="rId37"/>
    </p:embeddedFont>
    <p:embeddedFont>
      <p:font typeface="Open Sauce Medium" charset="1" panose="00000600000000000000"/>
      <p:regular r:id="rId38"/>
    </p:embeddedFont>
    <p:embeddedFont>
      <p:font typeface="Open Sauce Medium Italics" charset="1" panose="00000600000000000000"/>
      <p:regular r:id="rId39"/>
    </p:embeddedFont>
    <p:embeddedFont>
      <p:font typeface="Open Sauce Semi-Bold" charset="1" panose="00000700000000000000"/>
      <p:regular r:id="rId40"/>
    </p:embeddedFont>
    <p:embeddedFont>
      <p:font typeface="Open Sauce Semi-Bold Italics" charset="1" panose="00000700000000000000"/>
      <p:regular r:id="rId41"/>
    </p:embeddedFont>
    <p:embeddedFont>
      <p:font typeface="Open Sauce Heavy" charset="1" panose="00000A00000000000000"/>
      <p:regular r:id="rId42"/>
    </p:embeddedFont>
    <p:embeddedFont>
      <p:font typeface="Open Sauce Heavy Italics" charset="1" panose="00000A0000000000000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slides/slide1.xml" Type="http://schemas.openxmlformats.org/officeDocument/2006/relationships/slide"/><Relationship Id="rId45" Target="slides/slide2.xml" Type="http://schemas.openxmlformats.org/officeDocument/2006/relationships/slide"/><Relationship Id="rId46" Target="slides/slide3.xml" Type="http://schemas.openxmlformats.org/officeDocument/2006/relationships/slide"/><Relationship Id="rId47" Target="slides/slide4.xml" Type="http://schemas.openxmlformats.org/officeDocument/2006/relationships/slide"/><Relationship Id="rId48" Target="slides/slide5.xml" Type="http://schemas.openxmlformats.org/officeDocument/2006/relationships/slide"/><Relationship Id="rId49" Target="slides/slide6.xml" Type="http://schemas.openxmlformats.org/officeDocument/2006/relationships/slide"/><Relationship Id="rId5" Target="tableStyles.xml" Type="http://schemas.openxmlformats.org/officeDocument/2006/relationships/tableStyles"/><Relationship Id="rId50" Target="slides/slide7.xml" Type="http://schemas.openxmlformats.org/officeDocument/2006/relationships/slide"/><Relationship Id="rId51" Target="slides/slide8.xml" Type="http://schemas.openxmlformats.org/officeDocument/2006/relationships/slide"/><Relationship Id="rId52" Target="slides/slide9.xml" Type="http://schemas.openxmlformats.org/officeDocument/2006/relationships/slide"/><Relationship Id="rId53" Target="slides/slide10.xml" Type="http://schemas.openxmlformats.org/officeDocument/2006/relationships/slide"/><Relationship Id="rId54" Target="slides/slide11.xml" Type="http://schemas.openxmlformats.org/officeDocument/2006/relationships/slide"/><Relationship Id="rId55" Target="slides/slide12.xml" Type="http://schemas.openxmlformats.org/officeDocument/2006/relationships/slide"/><Relationship Id="rId56" Target="slides/slide13.xml" Type="http://schemas.openxmlformats.org/officeDocument/2006/relationships/slide"/><Relationship Id="rId57" Target="slides/slide14.xml" Type="http://schemas.openxmlformats.org/officeDocument/2006/relationships/slide"/><Relationship Id="rId58" Target="slides/slide15.xml" Type="http://schemas.openxmlformats.org/officeDocument/2006/relationships/slide"/><Relationship Id="rId59" Target="slides/slide16.xml" Type="http://schemas.openxmlformats.org/officeDocument/2006/relationships/slide"/><Relationship Id="rId6" Target="fonts/font6.fntdata" Type="http://schemas.openxmlformats.org/officeDocument/2006/relationships/font"/><Relationship Id="rId60" Target="slides/slide17.xml" Type="http://schemas.openxmlformats.org/officeDocument/2006/relationships/slide"/><Relationship Id="rId61" Target="slides/slide18.xml" Type="http://schemas.openxmlformats.org/officeDocument/2006/relationships/slide"/><Relationship Id="rId62" Target="slides/slide19.xml" Type="http://schemas.openxmlformats.org/officeDocument/2006/relationships/slide"/><Relationship Id="rId63" Target="slides/slide20.xml" Type="http://schemas.openxmlformats.org/officeDocument/2006/relationships/slide"/><Relationship Id="rId64" Target="slides/slide21.xml" Type="http://schemas.openxmlformats.org/officeDocument/2006/relationships/slide"/><Relationship Id="rId65" Target="slides/slide22.xml" Type="http://schemas.openxmlformats.org/officeDocument/2006/relationships/slide"/><Relationship Id="rId66" Target="slides/slide23.xml" Type="http://schemas.openxmlformats.org/officeDocument/2006/relationships/slide"/><Relationship Id="rId67" Target="slides/slide24.xml" Type="http://schemas.openxmlformats.org/officeDocument/2006/relationships/slide"/><Relationship Id="rId68" Target="slides/slide25.xml" Type="http://schemas.openxmlformats.org/officeDocument/2006/relationships/slide"/><Relationship Id="rId69" Target="slides/slide26.xml" Type="http://schemas.openxmlformats.org/officeDocument/2006/relationships/slide"/><Relationship Id="rId7" Target="fonts/font7.fntdata" Type="http://schemas.openxmlformats.org/officeDocument/2006/relationships/font"/><Relationship Id="rId70" Target="slides/slide27.xml" Type="http://schemas.openxmlformats.org/officeDocument/2006/relationships/slide"/><Relationship Id="rId71" Target="slides/slide28.xml" Type="http://schemas.openxmlformats.org/officeDocument/2006/relationships/slide"/><Relationship Id="rId72" Target="slides/slide29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9063" y="0"/>
                  </a:moveTo>
                  <a:lnTo>
                    <a:pt x="4265663" y="0"/>
                  </a:lnTo>
                  <a:cubicBezTo>
                    <a:pt x="4268067" y="0"/>
                    <a:pt x="4270372" y="955"/>
                    <a:pt x="4272071" y="2654"/>
                  </a:cubicBezTo>
                  <a:cubicBezTo>
                    <a:pt x="4273771" y="4354"/>
                    <a:pt x="4274726" y="6659"/>
                    <a:pt x="4274726" y="9063"/>
                  </a:cubicBezTo>
                  <a:lnTo>
                    <a:pt x="4274726" y="2158404"/>
                  </a:lnTo>
                  <a:cubicBezTo>
                    <a:pt x="4274726" y="2160807"/>
                    <a:pt x="4273771" y="2163113"/>
                    <a:pt x="4272071" y="2164812"/>
                  </a:cubicBezTo>
                  <a:cubicBezTo>
                    <a:pt x="4270372" y="2166512"/>
                    <a:pt x="4268067" y="2167467"/>
                    <a:pt x="4265663" y="2167467"/>
                  </a:cubicBezTo>
                  <a:lnTo>
                    <a:pt x="9063" y="2167467"/>
                  </a:lnTo>
                  <a:cubicBezTo>
                    <a:pt x="6659" y="2167467"/>
                    <a:pt x="4354" y="2166512"/>
                    <a:pt x="2654" y="2164812"/>
                  </a:cubicBezTo>
                  <a:cubicBezTo>
                    <a:pt x="955" y="2163113"/>
                    <a:pt x="0" y="2160807"/>
                    <a:pt x="0" y="2158404"/>
                  </a:cubicBezTo>
                  <a:lnTo>
                    <a:pt x="0" y="9063"/>
                  </a:lnTo>
                  <a:cubicBezTo>
                    <a:pt x="0" y="6659"/>
                    <a:pt x="955" y="4354"/>
                    <a:pt x="2654" y="2654"/>
                  </a:cubicBezTo>
                  <a:cubicBezTo>
                    <a:pt x="4354" y="955"/>
                    <a:pt x="6659" y="0"/>
                    <a:pt x="90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84C6E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204321" y="3507483"/>
            <a:ext cx="13789436" cy="2752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15"/>
              </a:lnSpc>
            </a:pPr>
            <a:r>
              <a:rPr lang="en-US" sz="9012">
                <a:solidFill>
                  <a:srgbClr val="084C6E"/>
                </a:solidFill>
                <a:latin typeface="圓體"/>
              </a:rPr>
              <a:t>WooCommerce </a:t>
            </a:r>
          </a:p>
          <a:p>
            <a:pPr algn="ctr">
              <a:lnSpc>
                <a:spcPts val="10815"/>
              </a:lnSpc>
            </a:pPr>
            <a:r>
              <a:rPr lang="en-US" sz="9012">
                <a:solidFill>
                  <a:srgbClr val="084C6E"/>
                </a:solidFill>
                <a:ea typeface="圓體"/>
              </a:rPr>
              <a:t>資料結構與實務問題解析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87788" y="1209734"/>
            <a:ext cx="5940947" cy="619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27"/>
              </a:lnSpc>
            </a:pPr>
            <a:r>
              <a:rPr lang="en-US" sz="3689" spc="-73">
                <a:solidFill>
                  <a:srgbClr val="084C6E"/>
                </a:solidFill>
                <a:latin typeface="Codec Pro"/>
              </a:rPr>
              <a:t>2023 WordCamp Taiwan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670917" y="7150577"/>
            <a:ext cx="4946167" cy="444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3"/>
              </a:lnSpc>
            </a:pPr>
            <a:r>
              <a:rPr lang="en-US" sz="2366" spc="-47">
                <a:solidFill>
                  <a:srgbClr val="084C6E"/>
                </a:solidFill>
                <a:ea typeface="Codec Pro"/>
              </a:rPr>
              <a:t>林新邦 (Terry Lin)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4753329" y="1379968"/>
            <a:ext cx="1240428" cy="294111"/>
            <a:chOff x="0" y="0"/>
            <a:chExt cx="1653904" cy="392148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1261756" y="0"/>
              <a:ext cx="392148" cy="392148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633448" y="0"/>
              <a:ext cx="392148" cy="392148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392148" cy="392148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</p:grpSp>
      <p:sp>
        <p:nvSpPr>
          <p:cNvPr name="AutoShape 18" id="18"/>
          <p:cNvSpPr/>
          <p:nvPr/>
        </p:nvSpPr>
        <p:spPr>
          <a:xfrm>
            <a:off x="1247028" y="1965559"/>
            <a:ext cx="15822467" cy="0"/>
          </a:xfrm>
          <a:prstGeom prst="line">
            <a:avLst/>
          </a:prstGeom>
          <a:ln cap="flat" w="28575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16349806" y="1225269"/>
            <a:ext cx="603509" cy="603509"/>
          </a:xfrm>
          <a:custGeom>
            <a:avLst/>
            <a:gdLst/>
            <a:ahLst/>
            <a:cxnLst/>
            <a:rect r="r" b="b" t="t" l="l"/>
            <a:pathLst>
              <a:path h="603509" w="603509">
                <a:moveTo>
                  <a:pt x="0" y="0"/>
                </a:moveTo>
                <a:lnTo>
                  <a:pt x="603510" y="0"/>
                </a:lnTo>
                <a:lnTo>
                  <a:pt x="603510" y="603509"/>
                </a:lnTo>
                <a:lnTo>
                  <a:pt x="0" y="603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1255632" y="1225269"/>
            <a:ext cx="603509" cy="603509"/>
          </a:xfrm>
          <a:custGeom>
            <a:avLst/>
            <a:gdLst/>
            <a:ahLst/>
            <a:cxnLst/>
            <a:rect r="r" b="b" t="t" l="l"/>
            <a:pathLst>
              <a:path h="603509" w="603509">
                <a:moveTo>
                  <a:pt x="603509" y="0"/>
                </a:moveTo>
                <a:lnTo>
                  <a:pt x="0" y="0"/>
                </a:lnTo>
                <a:lnTo>
                  <a:pt x="0" y="603509"/>
                </a:lnTo>
                <a:lnTo>
                  <a:pt x="603509" y="603509"/>
                </a:lnTo>
                <a:lnTo>
                  <a:pt x="6035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75963" y="2014440"/>
            <a:ext cx="13736073" cy="7062805"/>
            <a:chOff x="0" y="0"/>
            <a:chExt cx="3617731" cy="18601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7731" cy="1860163"/>
            </a:xfrm>
            <a:custGeom>
              <a:avLst/>
              <a:gdLst/>
              <a:ahLst/>
              <a:cxnLst/>
              <a:rect r="r" b="b" t="t" l="l"/>
              <a:pathLst>
                <a:path h="1860163" w="3617731">
                  <a:moveTo>
                    <a:pt x="6200" y="0"/>
                  </a:moveTo>
                  <a:lnTo>
                    <a:pt x="3611531" y="0"/>
                  </a:lnTo>
                  <a:cubicBezTo>
                    <a:pt x="3614955" y="0"/>
                    <a:pt x="3617731" y="2776"/>
                    <a:pt x="3617731" y="6200"/>
                  </a:cubicBezTo>
                  <a:lnTo>
                    <a:pt x="3617731" y="1853963"/>
                  </a:lnTo>
                  <a:cubicBezTo>
                    <a:pt x="3617731" y="1855607"/>
                    <a:pt x="3617078" y="1857184"/>
                    <a:pt x="3615915" y="1858347"/>
                  </a:cubicBezTo>
                  <a:cubicBezTo>
                    <a:pt x="3614753" y="1859509"/>
                    <a:pt x="3613176" y="1860163"/>
                    <a:pt x="3611531" y="1860163"/>
                  </a:cubicBezTo>
                  <a:lnTo>
                    <a:pt x="6200" y="1860163"/>
                  </a:lnTo>
                  <a:cubicBezTo>
                    <a:pt x="4556" y="1860163"/>
                    <a:pt x="2979" y="1859509"/>
                    <a:pt x="1816" y="1858347"/>
                  </a:cubicBezTo>
                  <a:cubicBezTo>
                    <a:pt x="653" y="1857184"/>
                    <a:pt x="0" y="1855607"/>
                    <a:pt x="0" y="1853963"/>
                  </a:cubicBezTo>
                  <a:lnTo>
                    <a:pt x="0" y="6200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84C6E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320220" y="2238704"/>
            <a:ext cx="1240428" cy="294111"/>
            <a:chOff x="0" y="0"/>
            <a:chExt cx="1653904" cy="392148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1261756" y="0"/>
              <a:ext cx="392148" cy="392148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633448" y="0"/>
              <a:ext cx="392148" cy="392148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0"/>
              <a:ext cx="392148" cy="392148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</p:grpSp>
      <p:sp>
        <p:nvSpPr>
          <p:cNvPr name="Freeform 15" id="15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7" id="17"/>
          <p:cNvSpPr/>
          <p:nvPr/>
        </p:nvSpPr>
        <p:spPr>
          <a:xfrm>
            <a:off x="2520300" y="2710905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邁向大型電商的難題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060983" y="3329059"/>
            <a:ext cx="11988029" cy="435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ea typeface="圓體"/>
              </a:rPr>
              <a:t>累積的訂單越多，網站越慢。</a:t>
            </a:r>
          </a:p>
          <a:p>
            <a:pPr>
              <a:lnSpc>
                <a:spcPts val="5759"/>
              </a:lnSpc>
            </a:pPr>
          </a:p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ea typeface="圓體"/>
              </a:rPr>
              <a:t>想改善效能，商品 / 行銷部門用習慣的外掛不能拔掉。</a:t>
            </a:r>
          </a:p>
          <a:p>
            <a:pPr>
              <a:lnSpc>
                <a:spcPts val="5759"/>
              </a:lnSpc>
            </a:pPr>
          </a:p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ea typeface="圓體"/>
              </a:rPr>
              <a:t>想要新功能，找外掛還是自己寫。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75963" y="2014440"/>
            <a:ext cx="13736073" cy="7062805"/>
            <a:chOff x="0" y="0"/>
            <a:chExt cx="3617731" cy="18601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7731" cy="1860163"/>
            </a:xfrm>
            <a:custGeom>
              <a:avLst/>
              <a:gdLst/>
              <a:ahLst/>
              <a:cxnLst/>
              <a:rect r="r" b="b" t="t" l="l"/>
              <a:pathLst>
                <a:path h="1860163" w="3617731">
                  <a:moveTo>
                    <a:pt x="6200" y="0"/>
                  </a:moveTo>
                  <a:lnTo>
                    <a:pt x="3611531" y="0"/>
                  </a:lnTo>
                  <a:cubicBezTo>
                    <a:pt x="3614955" y="0"/>
                    <a:pt x="3617731" y="2776"/>
                    <a:pt x="3617731" y="6200"/>
                  </a:cubicBezTo>
                  <a:lnTo>
                    <a:pt x="3617731" y="1853963"/>
                  </a:lnTo>
                  <a:cubicBezTo>
                    <a:pt x="3617731" y="1855607"/>
                    <a:pt x="3617078" y="1857184"/>
                    <a:pt x="3615915" y="1858347"/>
                  </a:cubicBezTo>
                  <a:cubicBezTo>
                    <a:pt x="3614753" y="1859509"/>
                    <a:pt x="3613176" y="1860163"/>
                    <a:pt x="3611531" y="1860163"/>
                  </a:cubicBezTo>
                  <a:lnTo>
                    <a:pt x="6200" y="1860163"/>
                  </a:lnTo>
                  <a:cubicBezTo>
                    <a:pt x="4556" y="1860163"/>
                    <a:pt x="2979" y="1859509"/>
                    <a:pt x="1816" y="1858347"/>
                  </a:cubicBezTo>
                  <a:cubicBezTo>
                    <a:pt x="653" y="1857184"/>
                    <a:pt x="0" y="1855607"/>
                    <a:pt x="0" y="1853963"/>
                  </a:cubicBezTo>
                  <a:lnTo>
                    <a:pt x="0" y="6200"/>
                  </a:lnTo>
                  <a:cubicBezTo>
                    <a:pt x="0" y="4556"/>
                    <a:pt x="653" y="2979"/>
                    <a:pt x="1816" y="1816"/>
                  </a:cubicBezTo>
                  <a:cubicBezTo>
                    <a:pt x="2979" y="653"/>
                    <a:pt x="4556" y="0"/>
                    <a:pt x="6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84C6E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320220" y="2238704"/>
            <a:ext cx="1240428" cy="294111"/>
            <a:chOff x="0" y="0"/>
            <a:chExt cx="1653904" cy="392148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1261756" y="0"/>
              <a:ext cx="392148" cy="392148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633448" y="0"/>
              <a:ext cx="392148" cy="392148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0"/>
              <a:ext cx="392148" cy="392148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</p:grpSp>
      <p:sp>
        <p:nvSpPr>
          <p:cNvPr name="Freeform 15" id="15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7" id="17"/>
          <p:cNvSpPr/>
          <p:nvPr/>
        </p:nvSpPr>
        <p:spPr>
          <a:xfrm>
            <a:off x="2520300" y="2710905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邁向大型電商的難題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060983" y="3329059"/>
            <a:ext cx="11988029" cy="507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ea typeface="圓體"/>
              </a:rPr>
              <a:t>累積的訂單越多，網站越慢。</a:t>
            </a:r>
          </a:p>
          <a:p>
            <a:pPr marL="2072640" indent="-690880" lvl="2">
              <a:lnSpc>
                <a:spcPts val="5759"/>
              </a:lnSpc>
              <a:buFont typeface="Arial"/>
              <a:buChar char="⚬"/>
            </a:pPr>
            <a:r>
              <a:rPr lang="en-US" sz="4800">
                <a:solidFill>
                  <a:srgbClr val="FF3131"/>
                </a:solidFill>
                <a:ea typeface="圓體"/>
              </a:rPr>
              <a:t>受限於軟體架構。</a:t>
            </a:r>
          </a:p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ea typeface="圓體"/>
              </a:rPr>
              <a:t>想改善效能，商品 / 行銷部門用習慣的外掛不能拔掉。</a:t>
            </a:r>
          </a:p>
          <a:p>
            <a:pPr marL="2072640" indent="-690880" lvl="2">
              <a:lnSpc>
                <a:spcPts val="5759"/>
              </a:lnSpc>
              <a:buFont typeface="Arial"/>
              <a:buChar char="⚬"/>
            </a:pPr>
            <a:r>
              <a:rPr lang="en-US" sz="4800">
                <a:solidFill>
                  <a:srgbClr val="FF3131"/>
                </a:solidFill>
                <a:ea typeface="圓體"/>
              </a:rPr>
              <a:t>受限於跨部門溝通。</a:t>
            </a:r>
          </a:p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ea typeface="圓體"/>
              </a:rPr>
              <a:t>想要新功能，找外掛還是自己寫。</a:t>
            </a:r>
          </a:p>
          <a:p>
            <a:pPr marL="2072640" indent="-690880" lvl="2">
              <a:lnSpc>
                <a:spcPts val="5759"/>
              </a:lnSpc>
              <a:buFont typeface="Arial"/>
              <a:buChar char="⚬"/>
            </a:pPr>
            <a:r>
              <a:rPr lang="en-US" sz="4800">
                <a:solidFill>
                  <a:srgbClr val="FF3131"/>
                </a:solidFill>
                <a:ea typeface="圓體"/>
              </a:rPr>
              <a:t>人才難尋，人事成本高。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9716" y="1476880"/>
            <a:ext cx="7873464" cy="7873464"/>
          </a:xfrm>
          <a:custGeom>
            <a:avLst/>
            <a:gdLst/>
            <a:ahLst/>
            <a:cxnLst/>
            <a:rect r="r" b="b" t="t" l="l"/>
            <a:pathLst>
              <a:path h="7873464" w="7873464">
                <a:moveTo>
                  <a:pt x="0" y="0"/>
                </a:moveTo>
                <a:lnTo>
                  <a:pt x="7873465" y="0"/>
                </a:lnTo>
                <a:lnTo>
                  <a:pt x="7873465" y="7873465"/>
                </a:lnTo>
                <a:lnTo>
                  <a:pt x="0" y="7873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727023" y="3811215"/>
            <a:ext cx="7666228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084C6E"/>
                </a:solidFill>
                <a:ea typeface="圓體"/>
              </a:rPr>
              <a:t>想一想如何解決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16304" y="4581525"/>
            <a:ext cx="9720605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084C6E"/>
                </a:solidFill>
                <a:ea typeface="王漢宗特黑體"/>
              </a:rPr>
              <a:t>資料庫瘦身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16304" y="4581525"/>
            <a:ext cx="9720605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084C6E"/>
                </a:solidFill>
                <a:ea typeface="王漢宗特黑體"/>
              </a:rPr>
              <a:t>資料冷熱分離策略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53016" y="2305050"/>
            <a:ext cx="4196613" cy="3819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wp_commentmeta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wp_comments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wp_links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wp_options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wp_postmeta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wp_posts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wp_termmeta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wp_terms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wp_term_relationships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wp_term_taxonomy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wp_usermeta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wp_users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166326" y="2305050"/>
            <a:ext cx="5185758" cy="633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wp_wc_admin_notes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wp_wc_admin_note_actions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wp_wc_category_lookup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wp_wc_customer_lookup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wp_wc_download_log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wp_wc_orders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wp_wc_orders_meta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wp_wc_order_addresses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wp_wc_order_coupon_lookup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wp_wc_order_operational_data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wp_wc_order_product_lookup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wp_wc_order_stats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wp_wc_order_tax_lookup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wp_wc_product_attributes_lookup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wp_wc_product_download_directories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wp_wc_product_meta_lookup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wp_wc_rate_limits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wp_wc_reserved_stock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wp_wc_tax_rate_classes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wp_wc_webhooks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636422" y="2305050"/>
            <a:ext cx="7940145" cy="444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wp_woocommerce_api_keys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wp_woocommerce_attribute_taxonomies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wp_woocommerce_downloadable_product_permissions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wp_woocommerce_log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wp_woocommerce_order_itemmeta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wp_woocommerce_order_items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wp_woocommerce_payment_tokenmeta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wp_woocommerce_payment_tokens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wp_woocommerce_sessions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wp_woocommerce_shipping_zones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wp_woocommerce_shipping_zone_locations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wp_woocommerce_shipping_zone_methods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wp_woocommerce_tax_rates</a:t>
            </a:r>
          </a:p>
          <a:p>
            <a:pPr>
              <a:lnSpc>
                <a:spcPts val="2520"/>
              </a:lnSpc>
            </a:pPr>
            <a:r>
              <a:rPr lang="en-US" sz="2100">
                <a:solidFill>
                  <a:srgbClr val="084C6E"/>
                </a:solidFill>
                <a:latin typeface="Times New Roman"/>
              </a:rPr>
              <a:t>wp_woocommerce_tax_rate_locations</a:t>
            </a:r>
          </a:p>
        </p:txBody>
      </p:sp>
      <p:sp>
        <p:nvSpPr>
          <p:cNvPr name="AutoShape 7" id="7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2570549" y="504825"/>
            <a:ext cx="13146901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資料表一覽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668508" y="7639050"/>
            <a:ext cx="13146901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圓體"/>
              </a:rPr>
              <a:t>這麼多，從那下手?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2570549" y="504825"/>
            <a:ext cx="13146901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latin typeface="王漢宗特黑體"/>
              </a:rPr>
              <a:t>WP 與 WC 相關資料表 (舊)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07353" y="3026549"/>
            <a:ext cx="4972711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latin typeface="Times New Roman"/>
              </a:rPr>
              <a:t>wp_post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56621" y="5809554"/>
            <a:ext cx="4972711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latin typeface="Times New Roman"/>
              </a:rPr>
              <a:t>wp_postmeta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08797" y="7158365"/>
            <a:ext cx="4972711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latin typeface="Times New Roman"/>
              </a:rPr>
              <a:t>wp_comments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08338" y="2940824"/>
            <a:ext cx="9385818" cy="2101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>
                <a:solidFill>
                  <a:srgbClr val="084C6E"/>
                </a:solidFill>
                <a:ea typeface="Times New Roman"/>
              </a:rPr>
              <a:t>訂單 (</a:t>
            </a:r>
            <a:r>
              <a:rPr lang="en-US" sz="3600">
                <a:solidFill>
                  <a:srgbClr val="FF3131"/>
                </a:solidFill>
                <a:latin typeface="Times New Roman"/>
              </a:rPr>
              <a:t>shop_order</a:t>
            </a:r>
            <a:r>
              <a:rPr lang="en-US" sz="3600">
                <a:solidFill>
                  <a:srgbClr val="084C6E"/>
                </a:solidFill>
                <a:latin typeface="Times New Roman"/>
              </a:rPr>
              <a:t>)</a:t>
            </a:r>
          </a:p>
          <a:p>
            <a:pPr algn="just">
              <a:lnSpc>
                <a:spcPts val="5400"/>
              </a:lnSpc>
            </a:pPr>
            <a:r>
              <a:rPr lang="en-US" sz="3600">
                <a:solidFill>
                  <a:srgbClr val="084C6E"/>
                </a:solidFill>
                <a:ea typeface="Times New Roman"/>
              </a:rPr>
              <a:t>優惠券 (</a:t>
            </a:r>
            <a:r>
              <a:rPr lang="en-US" sz="3600">
                <a:solidFill>
                  <a:srgbClr val="00BF63"/>
                </a:solidFill>
                <a:latin typeface="Times New Roman"/>
              </a:rPr>
              <a:t>shop_coupon</a:t>
            </a:r>
            <a:r>
              <a:rPr lang="en-US" sz="3600">
                <a:solidFill>
                  <a:srgbClr val="084C6E"/>
                </a:solidFill>
                <a:latin typeface="Times New Roman"/>
              </a:rPr>
              <a:t>)</a:t>
            </a:r>
          </a:p>
          <a:p>
            <a:pPr algn="just" marL="0" indent="0" lvl="0">
              <a:lnSpc>
                <a:spcPts val="5400"/>
              </a:lnSpc>
            </a:pPr>
            <a:r>
              <a:rPr lang="en-US" sz="3600">
                <a:solidFill>
                  <a:srgbClr val="084C6E"/>
                </a:solidFill>
                <a:ea typeface="Times New Roman"/>
              </a:rPr>
              <a:t>商品 (</a:t>
            </a:r>
            <a:r>
              <a:rPr lang="en-US" sz="3600">
                <a:solidFill>
                  <a:srgbClr val="00BF63"/>
                </a:solidFill>
                <a:latin typeface="Times New Roman"/>
              </a:rPr>
              <a:t>product</a:t>
            </a:r>
            <a:r>
              <a:rPr lang="en-US" sz="3600">
                <a:solidFill>
                  <a:srgbClr val="084C6E"/>
                </a:solidFill>
                <a:ea typeface="Times New Roman"/>
              </a:rPr>
              <a:t>、</a:t>
            </a:r>
            <a:r>
              <a:rPr lang="en-US" sz="3600">
                <a:solidFill>
                  <a:srgbClr val="00BF63"/>
                </a:solidFill>
                <a:latin typeface="Times New Roman"/>
              </a:rPr>
              <a:t>product_variation</a:t>
            </a:r>
            <a:r>
              <a:rPr lang="en-US" sz="3600">
                <a:solidFill>
                  <a:srgbClr val="084C6E"/>
                </a:solidFill>
                <a:latin typeface="Times New Roman"/>
              </a:rPr>
              <a:t>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286283" y="5870493"/>
            <a:ext cx="9385818" cy="689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sz="3600">
                <a:solidFill>
                  <a:srgbClr val="084C6E"/>
                </a:solidFill>
                <a:ea typeface="Times New Roman"/>
              </a:rPr>
              <a:t>付款人電話、運送地址、付款方式、等等....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67233" y="7199322"/>
            <a:ext cx="9385818" cy="689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sz="3600">
                <a:solidFill>
                  <a:srgbClr val="084C6E"/>
                </a:solidFill>
                <a:ea typeface="Times New Roman"/>
              </a:rPr>
              <a:t>訂單備註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2570549" y="504825"/>
            <a:ext cx="13146901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latin typeface="王漢宗特黑體"/>
              </a:rPr>
              <a:t>WP 與 WC 相關資料表 (HPOS)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07353" y="3026549"/>
            <a:ext cx="4972711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latin typeface="Times New Roman"/>
              </a:rPr>
              <a:t>wp_post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56621" y="5809554"/>
            <a:ext cx="4972711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latin typeface="Times New Roman"/>
              </a:rPr>
              <a:t>wp_postmeta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08797" y="7158365"/>
            <a:ext cx="4972711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latin typeface="Times New Roman"/>
              </a:rPr>
              <a:t>wp_comments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08338" y="2940824"/>
            <a:ext cx="9385818" cy="2101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>
                <a:solidFill>
                  <a:srgbClr val="084C6E"/>
                </a:solidFill>
                <a:ea typeface="Times New Roman"/>
              </a:rPr>
              <a:t>訂單 (</a:t>
            </a:r>
            <a:r>
              <a:rPr lang="en-US" sz="3600">
                <a:solidFill>
                  <a:srgbClr val="FF3131"/>
                </a:solidFill>
                <a:latin typeface="Times New Roman"/>
              </a:rPr>
              <a:t>shop_order_placehold</a:t>
            </a:r>
            <a:r>
              <a:rPr lang="en-US" sz="3600">
                <a:solidFill>
                  <a:srgbClr val="084C6E"/>
                </a:solidFill>
                <a:latin typeface="Times New Roman"/>
              </a:rPr>
              <a:t>)</a:t>
            </a:r>
          </a:p>
          <a:p>
            <a:pPr algn="just">
              <a:lnSpc>
                <a:spcPts val="5400"/>
              </a:lnSpc>
            </a:pPr>
            <a:r>
              <a:rPr lang="en-US" sz="3600">
                <a:solidFill>
                  <a:srgbClr val="084C6E"/>
                </a:solidFill>
                <a:ea typeface="Times New Roman"/>
              </a:rPr>
              <a:t>優惠券 (</a:t>
            </a:r>
            <a:r>
              <a:rPr lang="en-US" sz="3600">
                <a:solidFill>
                  <a:srgbClr val="00BF63"/>
                </a:solidFill>
                <a:latin typeface="Times New Roman"/>
              </a:rPr>
              <a:t>shop_coupon</a:t>
            </a:r>
            <a:r>
              <a:rPr lang="en-US" sz="3600">
                <a:solidFill>
                  <a:srgbClr val="084C6E"/>
                </a:solidFill>
                <a:latin typeface="Times New Roman"/>
              </a:rPr>
              <a:t>)</a:t>
            </a:r>
          </a:p>
          <a:p>
            <a:pPr algn="just" marL="0" indent="0" lvl="0">
              <a:lnSpc>
                <a:spcPts val="5400"/>
              </a:lnSpc>
            </a:pPr>
            <a:r>
              <a:rPr lang="en-US" sz="3600">
                <a:solidFill>
                  <a:srgbClr val="084C6E"/>
                </a:solidFill>
                <a:ea typeface="Times New Roman"/>
              </a:rPr>
              <a:t>商品 (</a:t>
            </a:r>
            <a:r>
              <a:rPr lang="en-US" sz="3600">
                <a:solidFill>
                  <a:srgbClr val="00BF63"/>
                </a:solidFill>
                <a:latin typeface="Times New Roman"/>
              </a:rPr>
              <a:t>product</a:t>
            </a:r>
            <a:r>
              <a:rPr lang="en-US" sz="3600">
                <a:solidFill>
                  <a:srgbClr val="084C6E"/>
                </a:solidFill>
                <a:ea typeface="Times New Roman"/>
              </a:rPr>
              <a:t>、</a:t>
            </a:r>
            <a:r>
              <a:rPr lang="en-US" sz="3600">
                <a:solidFill>
                  <a:srgbClr val="00BF63"/>
                </a:solidFill>
                <a:latin typeface="Times New Roman"/>
              </a:rPr>
              <a:t>product_variation</a:t>
            </a:r>
            <a:r>
              <a:rPr lang="en-US" sz="3600">
                <a:solidFill>
                  <a:srgbClr val="084C6E"/>
                </a:solidFill>
                <a:latin typeface="Times New Roman"/>
              </a:rPr>
              <a:t>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286283" y="5870493"/>
            <a:ext cx="9385818" cy="689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sz="3600" strike="sngStrike">
                <a:solidFill>
                  <a:srgbClr val="084C6E"/>
                </a:solidFill>
                <a:ea typeface="Times New Roman"/>
              </a:rPr>
              <a:t>付款人電話、運送地址、付款方式、等等....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67233" y="7199322"/>
            <a:ext cx="9385818" cy="689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sz="3600">
                <a:solidFill>
                  <a:srgbClr val="084C6E"/>
                </a:solidFill>
                <a:ea typeface="Times New Roman"/>
              </a:rPr>
              <a:t>訂單備註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819143" y="9187190"/>
            <a:ext cx="13875013" cy="8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696D6F"/>
                </a:solidFill>
                <a:ea typeface="Roboto"/>
              </a:rPr>
              <a:t>註：HPOS 為 High-Performance Order Storage (將訂單獨立資料表)</a:t>
            </a:r>
          </a:p>
          <a:p>
            <a:pPr algn="l" marL="0" indent="0" lvl="0"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8976606" y="3047347"/>
            <a:ext cx="6528571" cy="4844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>
                <a:solidFill>
                  <a:srgbClr val="084C6E"/>
                </a:solidFill>
                <a:latin typeface="Times New Roman"/>
              </a:rPr>
              <a:t>wp_wc_orders</a:t>
            </a:r>
          </a:p>
          <a:p>
            <a:pPr>
              <a:lnSpc>
                <a:spcPts val="5400"/>
              </a:lnSpc>
            </a:pPr>
          </a:p>
          <a:p>
            <a:pPr>
              <a:lnSpc>
                <a:spcPts val="5400"/>
              </a:lnSpc>
            </a:pPr>
          </a:p>
          <a:p>
            <a:pPr>
              <a:lnSpc>
                <a:spcPts val="5400"/>
              </a:lnSpc>
            </a:pPr>
          </a:p>
          <a:p>
            <a:pPr>
              <a:lnSpc>
                <a:spcPts val="5400"/>
              </a:lnSpc>
            </a:pPr>
            <a:r>
              <a:rPr lang="en-US" sz="3600">
                <a:solidFill>
                  <a:srgbClr val="084C6E"/>
                </a:solidFill>
                <a:latin typeface="Times New Roman"/>
              </a:rPr>
              <a:t>wp_wc_orders_meta</a:t>
            </a:r>
          </a:p>
          <a:p>
            <a:pPr>
              <a:lnSpc>
                <a:spcPts val="5400"/>
              </a:lnSpc>
            </a:pPr>
            <a:r>
              <a:rPr lang="en-US" sz="3600">
                <a:solidFill>
                  <a:srgbClr val="084C6E"/>
                </a:solidFill>
                <a:latin typeface="Times New Roman"/>
              </a:rPr>
              <a:t>wp_wc_order_addresses</a:t>
            </a:r>
          </a:p>
          <a:p>
            <a:pPr algn="just" marL="0" indent="0" lvl="0">
              <a:lnSpc>
                <a:spcPts val="5400"/>
              </a:lnSpc>
            </a:pPr>
            <a:r>
              <a:rPr lang="en-US" sz="3600">
                <a:solidFill>
                  <a:srgbClr val="084C6E"/>
                </a:solidFill>
                <a:latin typeface="Times New Roman"/>
              </a:rPr>
              <a:t>wp_wc_order_operational_data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869000" y="3030110"/>
            <a:ext cx="1401164" cy="907276"/>
            <a:chOff x="0" y="0"/>
            <a:chExt cx="812800" cy="5263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526301"/>
            </a:xfrm>
            <a:custGeom>
              <a:avLst/>
              <a:gdLst/>
              <a:ahLst/>
              <a:cxnLst/>
              <a:rect r="r" b="b" t="t" l="l"/>
              <a:pathLst>
                <a:path h="526301" w="812800">
                  <a:moveTo>
                    <a:pt x="812800" y="263151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23101"/>
                  </a:lnTo>
                  <a:lnTo>
                    <a:pt x="406400" y="323101"/>
                  </a:lnTo>
                  <a:lnTo>
                    <a:pt x="406400" y="526301"/>
                  </a:lnTo>
                  <a:lnTo>
                    <a:pt x="812800" y="263151"/>
                  </a:ln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latin typeface="王漢宗特黑體"/>
              </a:rPr>
              <a:t>WP 與 WC 相關資料 (HPOS)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07353" y="3026549"/>
            <a:ext cx="4972711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latin typeface="Times New Roman"/>
              </a:rPr>
              <a:t>wp_post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56621" y="5809554"/>
            <a:ext cx="4972711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latin typeface="Times New Roman"/>
              </a:rPr>
              <a:t>wp_postmeta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6912904" y="5813116"/>
            <a:ext cx="1401164" cy="907276"/>
            <a:chOff x="0" y="0"/>
            <a:chExt cx="812800" cy="52630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526301"/>
            </a:xfrm>
            <a:custGeom>
              <a:avLst/>
              <a:gdLst/>
              <a:ahLst/>
              <a:cxnLst/>
              <a:rect r="r" b="b" t="t" l="l"/>
              <a:pathLst>
                <a:path h="526301" w="812800">
                  <a:moveTo>
                    <a:pt x="812800" y="263151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23101"/>
                  </a:lnTo>
                  <a:lnTo>
                    <a:pt x="406400" y="323101"/>
                  </a:lnTo>
                  <a:lnTo>
                    <a:pt x="406400" y="526301"/>
                  </a:lnTo>
                  <a:lnTo>
                    <a:pt x="812800" y="263151"/>
                  </a:ln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4806981" y="3562415"/>
            <a:ext cx="8046638" cy="5937325"/>
          </a:xfrm>
          <a:custGeom>
            <a:avLst/>
            <a:gdLst/>
            <a:ahLst/>
            <a:cxnLst/>
            <a:rect r="r" b="b" t="t" l="l"/>
            <a:pathLst>
              <a:path h="5937325" w="8046638">
                <a:moveTo>
                  <a:pt x="0" y="0"/>
                </a:moveTo>
                <a:lnTo>
                  <a:pt x="8046639" y="0"/>
                </a:lnTo>
                <a:lnTo>
                  <a:pt x="8046639" y="5937326"/>
                </a:lnTo>
                <a:lnTo>
                  <a:pt x="0" y="5937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latin typeface="王漢宗特黑體"/>
              </a:rPr>
              <a:t>WC 與訂單相關資料表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759021" y="2271745"/>
            <a:ext cx="9842346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latin typeface="Times New Roman"/>
              </a:rPr>
              <a:t>wp_woocommerce_order_items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70549" y="1857375"/>
            <a:ext cx="5159080" cy="8125273"/>
            <a:chOff x="0" y="0"/>
            <a:chExt cx="2219700" cy="34959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19700" cy="3495908"/>
            </a:xfrm>
            <a:custGeom>
              <a:avLst/>
              <a:gdLst/>
              <a:ahLst/>
              <a:cxnLst/>
              <a:rect r="r" b="b" t="t" l="l"/>
              <a:pathLst>
                <a:path h="3495908" w="2219700">
                  <a:moveTo>
                    <a:pt x="0" y="0"/>
                  </a:moveTo>
                  <a:lnTo>
                    <a:pt x="2219700" y="0"/>
                  </a:lnTo>
                  <a:lnTo>
                    <a:pt x="2219700" y="3495908"/>
                  </a:lnTo>
                  <a:lnTo>
                    <a:pt x="0" y="3495908"/>
                  </a:lnTo>
                  <a:close/>
                </a:path>
              </a:pathLst>
            </a:custGeom>
            <a:solidFill>
              <a:srgbClr val="084C6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2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990912" y="7725277"/>
            <a:ext cx="773166" cy="773166"/>
          </a:xfrm>
          <a:custGeom>
            <a:avLst/>
            <a:gdLst/>
            <a:ahLst/>
            <a:cxnLst/>
            <a:rect r="r" b="b" t="t" l="l"/>
            <a:pathLst>
              <a:path h="773166" w="773166">
                <a:moveTo>
                  <a:pt x="0" y="0"/>
                </a:moveTo>
                <a:lnTo>
                  <a:pt x="773166" y="0"/>
                </a:lnTo>
                <a:lnTo>
                  <a:pt x="773166" y="773166"/>
                </a:lnTo>
                <a:lnTo>
                  <a:pt x="0" y="773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990912" y="6644030"/>
            <a:ext cx="747873" cy="747873"/>
          </a:xfrm>
          <a:custGeom>
            <a:avLst/>
            <a:gdLst/>
            <a:ahLst/>
            <a:cxnLst/>
            <a:rect r="r" b="b" t="t" l="l"/>
            <a:pathLst>
              <a:path h="747873" w="747873">
                <a:moveTo>
                  <a:pt x="0" y="0"/>
                </a:moveTo>
                <a:lnTo>
                  <a:pt x="747873" y="0"/>
                </a:lnTo>
                <a:lnTo>
                  <a:pt x="747873" y="747872"/>
                </a:lnTo>
                <a:lnTo>
                  <a:pt x="0" y="747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011202" y="8834006"/>
            <a:ext cx="752876" cy="752876"/>
          </a:xfrm>
          <a:custGeom>
            <a:avLst/>
            <a:gdLst/>
            <a:ahLst/>
            <a:cxnLst/>
            <a:rect r="r" b="b" t="t" l="l"/>
            <a:pathLst>
              <a:path h="752876" w="752876">
                <a:moveTo>
                  <a:pt x="0" y="0"/>
                </a:moveTo>
                <a:lnTo>
                  <a:pt x="752876" y="0"/>
                </a:lnTo>
                <a:lnTo>
                  <a:pt x="752876" y="752876"/>
                </a:lnTo>
                <a:lnTo>
                  <a:pt x="0" y="7528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001057" y="5557778"/>
            <a:ext cx="752876" cy="752876"/>
          </a:xfrm>
          <a:custGeom>
            <a:avLst/>
            <a:gdLst/>
            <a:ahLst/>
            <a:cxnLst/>
            <a:rect r="r" b="b" t="t" l="l"/>
            <a:pathLst>
              <a:path h="752876" w="752876">
                <a:moveTo>
                  <a:pt x="0" y="0"/>
                </a:moveTo>
                <a:lnTo>
                  <a:pt x="752876" y="0"/>
                </a:lnTo>
                <a:lnTo>
                  <a:pt x="752876" y="752877"/>
                </a:lnTo>
                <a:lnTo>
                  <a:pt x="0" y="7528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692680" y="2378519"/>
            <a:ext cx="6020695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2"/>
              </a:lnSpc>
            </a:pPr>
            <a:r>
              <a:rPr lang="en-US" sz="3251">
                <a:solidFill>
                  <a:srgbClr val="084C6E"/>
                </a:solidFill>
                <a:latin typeface="Codec Pro Bold"/>
              </a:rPr>
              <a:t>104 資訊科技股份有限公司</a:t>
            </a:r>
          </a:p>
          <a:p>
            <a:pPr>
              <a:lnSpc>
                <a:spcPts val="3902"/>
              </a:lnSpc>
            </a:pPr>
          </a:p>
          <a:p>
            <a:pPr marL="0" indent="0" lvl="0">
              <a:lnSpc>
                <a:spcPts val="3902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692680" y="2999396"/>
            <a:ext cx="5859147" cy="40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8"/>
              </a:lnSpc>
            </a:pPr>
            <a:r>
              <a:rPr lang="en-US" sz="2604">
                <a:solidFill>
                  <a:srgbClr val="084C6E"/>
                </a:solidFill>
                <a:ea typeface="Open Sauce"/>
              </a:rPr>
              <a:t>資深後端工程師  (現職)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講者自介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694616" y="3847797"/>
            <a:ext cx="599996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2"/>
              </a:lnSpc>
            </a:pPr>
            <a:r>
              <a:rPr lang="en-US" sz="3251">
                <a:solidFill>
                  <a:srgbClr val="084C6E"/>
                </a:solidFill>
                <a:ea typeface="Codec Pro Bold"/>
              </a:rPr>
              <a:t>自力耕生股份有限公司</a:t>
            </a:r>
          </a:p>
          <a:p>
            <a:pPr marL="0" indent="0" lvl="0">
              <a:lnSpc>
                <a:spcPts val="3902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3764078" y="2465996"/>
            <a:ext cx="2781375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581"/>
              </a:lnSpc>
              <a:spcBef>
                <a:spcPct val="0"/>
              </a:spcBef>
            </a:pPr>
            <a:r>
              <a:rPr lang="en-US" sz="7151">
                <a:solidFill>
                  <a:srgbClr val="FFFFFF"/>
                </a:solidFill>
                <a:ea typeface="圓體"/>
              </a:rPr>
              <a:t>林新邦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116304" y="4047145"/>
            <a:ext cx="1944407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262"/>
              </a:lnSpc>
              <a:spcBef>
                <a:spcPct val="0"/>
              </a:spcBef>
            </a:pPr>
            <a:r>
              <a:rPr lang="en-US" sz="3551">
                <a:solidFill>
                  <a:srgbClr val="FFFFFF"/>
                </a:solidFill>
                <a:latin typeface="Roboto"/>
              </a:rPr>
              <a:t>Terry Lin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732201" y="4487571"/>
            <a:ext cx="5859147" cy="40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8"/>
              </a:lnSpc>
            </a:pPr>
            <a:r>
              <a:rPr lang="en-US" sz="2604">
                <a:solidFill>
                  <a:srgbClr val="084C6E"/>
                </a:solidFill>
                <a:ea typeface="Open Sauce"/>
              </a:rPr>
              <a:t>資深全端工程師  (2Y)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713408" y="5400218"/>
            <a:ext cx="599996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2"/>
              </a:lnSpc>
            </a:pPr>
            <a:r>
              <a:rPr lang="en-US" sz="3251">
                <a:solidFill>
                  <a:srgbClr val="084C6E"/>
                </a:solidFill>
                <a:ea typeface="Codec Pro Bold"/>
              </a:rPr>
              <a:t>豐趣科技股份有限公司</a:t>
            </a:r>
          </a:p>
          <a:p>
            <a:pPr marL="0" indent="0" lvl="0">
              <a:lnSpc>
                <a:spcPts val="3902"/>
              </a:lnSpc>
              <a:spcBef>
                <a:spcPct val="0"/>
              </a:spcBef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8732201" y="6038547"/>
            <a:ext cx="5859147" cy="40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8"/>
              </a:lnSpc>
            </a:pPr>
            <a:r>
              <a:rPr lang="en-US" sz="2604">
                <a:solidFill>
                  <a:srgbClr val="084C6E"/>
                </a:solidFill>
                <a:latin typeface="Open Sauce"/>
              </a:rPr>
              <a:t>PHP 前端工程師 (4Y)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990494" y="6732216"/>
            <a:ext cx="271829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odec Pro"/>
              </a:rPr>
              <a:t>terrylinooo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990494" y="8924694"/>
            <a:ext cx="271829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odec Pro"/>
              </a:rPr>
              <a:t>terrylinooo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90494" y="7826110"/>
            <a:ext cx="271829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odec Pro"/>
              </a:rPr>
              <a:t>nliyrret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990494" y="5676443"/>
            <a:ext cx="3981357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odec Pro"/>
              </a:rPr>
              <a:t>https://terryl.in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692680" y="6886118"/>
            <a:ext cx="599996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2"/>
              </a:lnSpc>
            </a:pPr>
            <a:r>
              <a:rPr lang="en-US" sz="3251">
                <a:solidFill>
                  <a:srgbClr val="084C6E"/>
                </a:solidFill>
                <a:ea typeface="Codec Pro Bold"/>
              </a:rPr>
              <a:t>網站自營</a:t>
            </a:r>
          </a:p>
          <a:p>
            <a:pPr marL="0" indent="0" lvl="0">
              <a:lnSpc>
                <a:spcPts val="3902"/>
              </a:lnSpc>
              <a:spcBef>
                <a:spcPct val="0"/>
              </a:spcBef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8713408" y="7525892"/>
            <a:ext cx="5859147" cy="40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8"/>
              </a:lnSpc>
            </a:pPr>
            <a:r>
              <a:rPr lang="en-US" sz="2604">
                <a:solidFill>
                  <a:srgbClr val="084C6E"/>
                </a:solidFill>
                <a:ea typeface="Open Sauce"/>
              </a:rPr>
              <a:t>自營流量變現、聯盟行銷 (9Y)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3637133" y="3814796"/>
            <a:ext cx="11013734" cy="5274836"/>
          </a:xfrm>
          <a:custGeom>
            <a:avLst/>
            <a:gdLst/>
            <a:ahLst/>
            <a:cxnLst/>
            <a:rect r="r" b="b" t="t" l="l"/>
            <a:pathLst>
              <a:path h="5274836" w="11013734">
                <a:moveTo>
                  <a:pt x="0" y="0"/>
                </a:moveTo>
                <a:lnTo>
                  <a:pt x="11013734" y="0"/>
                </a:lnTo>
                <a:lnTo>
                  <a:pt x="11013734" y="5274837"/>
                </a:lnTo>
                <a:lnTo>
                  <a:pt x="0" y="5274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latin typeface="王漢宗特黑體"/>
              </a:rPr>
              <a:t>WC 與訂單相關資料表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759021" y="2378886"/>
            <a:ext cx="9842346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latin typeface="Times New Roman"/>
              </a:rPr>
              <a:t>wp_woocommerce_order_itemmeta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239351" y="2902769"/>
            <a:ext cx="11520163" cy="6583125"/>
            <a:chOff x="0" y="0"/>
            <a:chExt cx="15360217" cy="877749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542339" y="-114300"/>
              <a:ext cx="13817878" cy="81727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376"/>
                </a:lnSpc>
              </a:pPr>
              <a:r>
                <a:rPr lang="en-US" sz="4200">
                  <a:solidFill>
                    <a:srgbClr val="084C6E"/>
                  </a:solidFill>
                  <a:latin typeface="Times New Roman"/>
                </a:rPr>
                <a:t>wp_post</a:t>
              </a:r>
            </a:p>
            <a:p>
              <a:pPr>
                <a:lnSpc>
                  <a:spcPts val="5376"/>
                </a:lnSpc>
              </a:pPr>
              <a:r>
                <a:rPr lang="en-US" sz="4200">
                  <a:solidFill>
                    <a:srgbClr val="084C6E"/>
                  </a:solidFill>
                  <a:latin typeface="Times New Roman"/>
                </a:rPr>
                <a:t>wp_postmeta</a:t>
              </a:r>
            </a:p>
            <a:p>
              <a:pPr>
                <a:lnSpc>
                  <a:spcPts val="5376"/>
                </a:lnSpc>
              </a:pPr>
              <a:r>
                <a:rPr lang="en-US" sz="4200">
                  <a:solidFill>
                    <a:srgbClr val="084C6E"/>
                  </a:solidFill>
                  <a:latin typeface="Times New Roman"/>
                </a:rPr>
                <a:t>wp_comments</a:t>
              </a:r>
            </a:p>
            <a:p>
              <a:pPr>
                <a:lnSpc>
                  <a:spcPts val="5376"/>
                </a:lnSpc>
              </a:pPr>
              <a:r>
                <a:rPr lang="en-US" sz="4200">
                  <a:solidFill>
                    <a:srgbClr val="084C6E"/>
                  </a:solidFill>
                  <a:latin typeface="Times New Roman"/>
                </a:rPr>
                <a:t>wp_woocommerce_order_items</a:t>
              </a:r>
            </a:p>
            <a:p>
              <a:pPr>
                <a:lnSpc>
                  <a:spcPts val="5376"/>
                </a:lnSpc>
              </a:pPr>
              <a:r>
                <a:rPr lang="en-US" sz="4200">
                  <a:solidFill>
                    <a:srgbClr val="084C6E"/>
                  </a:solidFill>
                  <a:latin typeface="Times New Roman"/>
                </a:rPr>
                <a:t>wp_woocommerce_order_itemmeta</a:t>
              </a:r>
            </a:p>
            <a:p>
              <a:pPr>
                <a:lnSpc>
                  <a:spcPts val="5376"/>
                </a:lnSpc>
              </a:pPr>
              <a:r>
                <a:rPr lang="en-US" sz="4200">
                  <a:solidFill>
                    <a:srgbClr val="084C6E"/>
                  </a:solidFill>
                  <a:latin typeface="Times New Roman"/>
                </a:rPr>
                <a:t>wp_wc_orders</a:t>
              </a:r>
            </a:p>
            <a:p>
              <a:pPr>
                <a:lnSpc>
                  <a:spcPts val="5376"/>
                </a:lnSpc>
              </a:pPr>
              <a:r>
                <a:rPr lang="en-US" sz="4200">
                  <a:solidFill>
                    <a:srgbClr val="084C6E"/>
                  </a:solidFill>
                  <a:latin typeface="Times New Roman"/>
                </a:rPr>
                <a:t>wp_wc_orders_meta</a:t>
              </a:r>
            </a:p>
            <a:p>
              <a:pPr>
                <a:lnSpc>
                  <a:spcPts val="5376"/>
                </a:lnSpc>
              </a:pPr>
              <a:r>
                <a:rPr lang="en-US" sz="4200">
                  <a:solidFill>
                    <a:srgbClr val="084C6E"/>
                  </a:solidFill>
                  <a:latin typeface="Times New Roman"/>
                </a:rPr>
                <a:t>wp_wc_order_addresses</a:t>
              </a:r>
            </a:p>
            <a:p>
              <a:pPr algn="just" marL="0" indent="0" lvl="0">
                <a:lnSpc>
                  <a:spcPts val="5376"/>
                </a:lnSpc>
              </a:pPr>
              <a:r>
                <a:rPr lang="en-US" sz="4200">
                  <a:solidFill>
                    <a:srgbClr val="084C6E"/>
                  </a:solidFill>
                  <a:latin typeface="Times New Roman"/>
                </a:rPr>
                <a:t>wp_wc_order_operational_data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4519443"/>
              <a:ext cx="1745241" cy="42580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184"/>
                </a:lnSpc>
              </a:pPr>
              <a:r>
                <a:rPr lang="en-US" sz="2400">
                  <a:solidFill>
                    <a:srgbClr val="FF3131"/>
                  </a:solidFill>
                  <a:latin typeface="Times New Roman"/>
                </a:rPr>
                <a:t>New</a:t>
              </a:r>
            </a:p>
            <a:p>
              <a:pPr>
                <a:lnSpc>
                  <a:spcPts val="5184"/>
                </a:lnSpc>
              </a:pPr>
              <a:r>
                <a:rPr lang="en-US" sz="2400">
                  <a:solidFill>
                    <a:srgbClr val="FF3131"/>
                  </a:solidFill>
                  <a:latin typeface="Times New Roman"/>
                </a:rPr>
                <a:t>New</a:t>
              </a:r>
            </a:p>
            <a:p>
              <a:pPr>
                <a:lnSpc>
                  <a:spcPts val="5184"/>
                </a:lnSpc>
              </a:pPr>
              <a:r>
                <a:rPr lang="en-US" sz="2400">
                  <a:solidFill>
                    <a:srgbClr val="FF3131"/>
                  </a:solidFill>
                  <a:latin typeface="Times New Roman"/>
                </a:rPr>
                <a:t>New</a:t>
              </a:r>
            </a:p>
            <a:p>
              <a:pPr>
                <a:lnSpc>
                  <a:spcPts val="5184"/>
                </a:lnSpc>
              </a:pPr>
              <a:r>
                <a:rPr lang="en-US" sz="2400">
                  <a:solidFill>
                    <a:srgbClr val="FF3131"/>
                  </a:solidFill>
                  <a:latin typeface="Times New Roman"/>
                </a:rPr>
                <a:t>New</a:t>
              </a:r>
            </a:p>
            <a:p>
              <a:pPr algn="l" marL="0" indent="0" lvl="0">
                <a:lnSpc>
                  <a:spcPts val="5184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2570549" y="504825"/>
            <a:ext cx="13146901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要瘦身的資料表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95008" y="4720508"/>
            <a:ext cx="3050218" cy="2323250"/>
          </a:xfrm>
          <a:custGeom>
            <a:avLst/>
            <a:gdLst/>
            <a:ahLst/>
            <a:cxnLst/>
            <a:rect r="r" b="b" t="t" l="l"/>
            <a:pathLst>
              <a:path h="2323250" w="3050218">
                <a:moveTo>
                  <a:pt x="0" y="0"/>
                </a:moveTo>
                <a:lnTo>
                  <a:pt x="3050218" y="0"/>
                </a:lnTo>
                <a:lnTo>
                  <a:pt x="3050218" y="2323250"/>
                </a:lnTo>
                <a:lnTo>
                  <a:pt x="0" y="232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445251" y="6522046"/>
            <a:ext cx="1889129" cy="188912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1B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445251" y="3031197"/>
            <a:ext cx="1889129" cy="1889129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768208" y="3354154"/>
            <a:ext cx="1243215" cy="1243215"/>
          </a:xfrm>
          <a:custGeom>
            <a:avLst/>
            <a:gdLst/>
            <a:ahLst/>
            <a:cxnLst/>
            <a:rect r="r" b="b" t="t" l="l"/>
            <a:pathLst>
              <a:path h="1243215" w="1243215">
                <a:moveTo>
                  <a:pt x="0" y="0"/>
                </a:moveTo>
                <a:lnTo>
                  <a:pt x="1243215" y="0"/>
                </a:lnTo>
                <a:lnTo>
                  <a:pt x="1243215" y="1243215"/>
                </a:lnTo>
                <a:lnTo>
                  <a:pt x="0" y="1243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714902" y="3423312"/>
            <a:ext cx="2794562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2"/>
              </a:lnSpc>
            </a:pPr>
            <a:r>
              <a:rPr lang="en-US" sz="3251">
                <a:solidFill>
                  <a:srgbClr val="084C6E"/>
                </a:solidFill>
                <a:ea typeface="Codec Pro Bold"/>
              </a:rPr>
              <a:t>線上主機</a:t>
            </a:r>
          </a:p>
          <a:p>
            <a:pPr marL="0" indent="0" lvl="0">
              <a:lnSpc>
                <a:spcPts val="3902"/>
              </a:lnSpc>
              <a:spcBef>
                <a:spcPct val="0"/>
              </a:spcBef>
            </a:pPr>
            <a:r>
              <a:rPr lang="en-US" sz="3251">
                <a:solidFill>
                  <a:srgbClr val="38B6FF"/>
                </a:solidFill>
                <a:ea typeface="Codec Pro Bold"/>
              </a:rPr>
              <a:t>近一個月訂單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763243" y="4376912"/>
            <a:ext cx="5904649" cy="3374174"/>
            <a:chOff x="0" y="0"/>
            <a:chExt cx="7872865" cy="4498899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790525" y="-57150"/>
              <a:ext cx="7082340" cy="41874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755"/>
                </a:lnSpc>
              </a:pPr>
              <a:r>
                <a:rPr lang="en-US" sz="2152">
                  <a:solidFill>
                    <a:srgbClr val="084C6E"/>
                  </a:solidFill>
                  <a:latin typeface="Times New Roman"/>
                </a:rPr>
                <a:t>wp_post</a:t>
              </a:r>
            </a:p>
            <a:p>
              <a:pPr>
                <a:lnSpc>
                  <a:spcPts val="2755"/>
                </a:lnSpc>
              </a:pPr>
              <a:r>
                <a:rPr lang="en-US" sz="2152">
                  <a:solidFill>
                    <a:srgbClr val="084C6E"/>
                  </a:solidFill>
                  <a:latin typeface="Times New Roman"/>
                </a:rPr>
                <a:t>wp_postmeta</a:t>
              </a:r>
            </a:p>
            <a:p>
              <a:pPr>
                <a:lnSpc>
                  <a:spcPts val="2755"/>
                </a:lnSpc>
              </a:pPr>
              <a:r>
                <a:rPr lang="en-US" sz="2152">
                  <a:solidFill>
                    <a:srgbClr val="084C6E"/>
                  </a:solidFill>
                  <a:latin typeface="Times New Roman"/>
                </a:rPr>
                <a:t>wp_comments</a:t>
              </a:r>
            </a:p>
            <a:p>
              <a:pPr>
                <a:lnSpc>
                  <a:spcPts val="2755"/>
                </a:lnSpc>
              </a:pPr>
              <a:r>
                <a:rPr lang="en-US" sz="2152">
                  <a:solidFill>
                    <a:srgbClr val="084C6E"/>
                  </a:solidFill>
                  <a:latin typeface="Times New Roman"/>
                </a:rPr>
                <a:t>wp_woocommerce_order_items</a:t>
              </a:r>
            </a:p>
            <a:p>
              <a:pPr>
                <a:lnSpc>
                  <a:spcPts val="2755"/>
                </a:lnSpc>
              </a:pPr>
              <a:r>
                <a:rPr lang="en-US" sz="2152">
                  <a:solidFill>
                    <a:srgbClr val="084C6E"/>
                  </a:solidFill>
                  <a:latin typeface="Times New Roman"/>
                </a:rPr>
                <a:t>wp_woocommerce_order_itemmeta</a:t>
              </a:r>
            </a:p>
            <a:p>
              <a:pPr>
                <a:lnSpc>
                  <a:spcPts val="2755"/>
                </a:lnSpc>
              </a:pPr>
              <a:r>
                <a:rPr lang="en-US" sz="2152">
                  <a:solidFill>
                    <a:srgbClr val="084C6E"/>
                  </a:solidFill>
                  <a:latin typeface="Times New Roman"/>
                </a:rPr>
                <a:t>wp_wc_orders</a:t>
              </a:r>
            </a:p>
            <a:p>
              <a:pPr>
                <a:lnSpc>
                  <a:spcPts val="2755"/>
                </a:lnSpc>
              </a:pPr>
              <a:r>
                <a:rPr lang="en-US" sz="2152">
                  <a:solidFill>
                    <a:srgbClr val="084C6E"/>
                  </a:solidFill>
                  <a:latin typeface="Times New Roman"/>
                </a:rPr>
                <a:t>wp_wc_orders_meta</a:t>
              </a:r>
            </a:p>
            <a:p>
              <a:pPr>
                <a:lnSpc>
                  <a:spcPts val="2755"/>
                </a:lnSpc>
              </a:pPr>
              <a:r>
                <a:rPr lang="en-US" sz="2152">
                  <a:solidFill>
                    <a:srgbClr val="084C6E"/>
                  </a:solidFill>
                  <a:latin typeface="Times New Roman"/>
                </a:rPr>
                <a:t>wp_wc_order_addresses</a:t>
              </a:r>
            </a:p>
            <a:p>
              <a:pPr algn="just" marL="0" indent="0" lvl="0">
                <a:lnSpc>
                  <a:spcPts val="2755"/>
                </a:lnSpc>
              </a:pPr>
              <a:r>
                <a:rPr lang="en-US" sz="2152">
                  <a:solidFill>
                    <a:srgbClr val="084C6E"/>
                  </a:solidFill>
                  <a:latin typeface="Times New Roman"/>
                </a:rPr>
                <a:t>wp_wc_order_operational_data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2310258"/>
              <a:ext cx="894522" cy="21886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657"/>
                </a:lnSpc>
              </a:pPr>
              <a:r>
                <a:rPr lang="en-US" sz="1230">
                  <a:solidFill>
                    <a:srgbClr val="FF3131"/>
                  </a:solidFill>
                  <a:latin typeface="Times New Roman"/>
                </a:rPr>
                <a:t>New</a:t>
              </a:r>
            </a:p>
            <a:p>
              <a:pPr>
                <a:lnSpc>
                  <a:spcPts val="2657"/>
                </a:lnSpc>
              </a:pPr>
              <a:r>
                <a:rPr lang="en-US" sz="1230">
                  <a:solidFill>
                    <a:srgbClr val="FF3131"/>
                  </a:solidFill>
                  <a:latin typeface="Times New Roman"/>
                </a:rPr>
                <a:t>New</a:t>
              </a:r>
            </a:p>
            <a:p>
              <a:pPr>
                <a:lnSpc>
                  <a:spcPts val="2657"/>
                </a:lnSpc>
              </a:pPr>
              <a:r>
                <a:rPr lang="en-US" sz="1230">
                  <a:solidFill>
                    <a:srgbClr val="FF3131"/>
                  </a:solidFill>
                  <a:latin typeface="Times New Roman"/>
                </a:rPr>
                <a:t>New</a:t>
              </a:r>
            </a:p>
            <a:p>
              <a:pPr>
                <a:lnSpc>
                  <a:spcPts val="2657"/>
                </a:lnSpc>
              </a:pPr>
              <a:r>
                <a:rPr lang="en-US" sz="1230">
                  <a:solidFill>
                    <a:srgbClr val="FF3131"/>
                  </a:solidFill>
                  <a:latin typeface="Times New Roman"/>
                </a:rPr>
                <a:t>New</a:t>
              </a:r>
            </a:p>
            <a:p>
              <a:pPr algn="l" marL="0" indent="0" lvl="0">
                <a:lnSpc>
                  <a:spcPts val="2657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0768208" y="6845003"/>
            <a:ext cx="1243215" cy="1243215"/>
          </a:xfrm>
          <a:custGeom>
            <a:avLst/>
            <a:gdLst/>
            <a:ahLst/>
            <a:cxnLst/>
            <a:rect r="r" b="b" t="t" l="l"/>
            <a:pathLst>
              <a:path h="1243215" w="1243215">
                <a:moveTo>
                  <a:pt x="0" y="0"/>
                </a:moveTo>
                <a:lnTo>
                  <a:pt x="1243215" y="0"/>
                </a:lnTo>
                <a:lnTo>
                  <a:pt x="1243215" y="1243215"/>
                </a:lnTo>
                <a:lnTo>
                  <a:pt x="0" y="1243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2714902" y="6914160"/>
            <a:ext cx="2794562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2"/>
              </a:lnSpc>
            </a:pPr>
            <a:r>
              <a:rPr lang="en-US" sz="3251">
                <a:solidFill>
                  <a:srgbClr val="084C6E"/>
                </a:solidFill>
                <a:ea typeface="Codec Pro Bold"/>
              </a:rPr>
              <a:t>訂單主機</a:t>
            </a:r>
          </a:p>
          <a:p>
            <a:pPr marL="0" indent="0" lvl="0">
              <a:lnSpc>
                <a:spcPts val="3902"/>
              </a:lnSpc>
              <a:spcBef>
                <a:spcPct val="0"/>
              </a:spcBef>
            </a:pPr>
            <a:r>
              <a:rPr lang="en-US" sz="3251">
                <a:solidFill>
                  <a:srgbClr val="38B6FF"/>
                </a:solidFill>
                <a:ea typeface="Codec Pro Bold"/>
              </a:rPr>
              <a:t>存一個月以前的訂單</a:t>
            </a:r>
          </a:p>
        </p:txBody>
      </p:sp>
      <p:sp>
        <p:nvSpPr>
          <p:cNvPr name="AutoShape 18" id="18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9" id="19"/>
          <p:cNvSpPr txBox="true"/>
          <p:nvPr/>
        </p:nvSpPr>
        <p:spPr>
          <a:xfrm rot="0">
            <a:off x="2570549" y="504825"/>
            <a:ext cx="13146901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分離資料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568642" y="4367387"/>
            <a:ext cx="3864159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仿宋體"/>
              </a:rPr>
              <a:t>系統排程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2316533" y="2341931"/>
            <a:ext cx="9661599" cy="7301579"/>
          </a:xfrm>
          <a:custGeom>
            <a:avLst/>
            <a:gdLst/>
            <a:ahLst/>
            <a:cxnLst/>
            <a:rect r="r" b="b" t="t" l="l"/>
            <a:pathLst>
              <a:path h="7301579" w="9661599">
                <a:moveTo>
                  <a:pt x="0" y="0"/>
                </a:moveTo>
                <a:lnTo>
                  <a:pt x="9661599" y="0"/>
                </a:lnTo>
                <a:lnTo>
                  <a:pt x="9661599" y="7301579"/>
                </a:lnTo>
                <a:lnTo>
                  <a:pt x="0" y="7301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570549" y="504825"/>
            <a:ext cx="13146901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查詢舊訂單功能</a:t>
            </a:r>
          </a:p>
        </p:txBody>
      </p:sp>
      <p:sp>
        <p:nvSpPr>
          <p:cNvPr name="AutoShape 7" id="7"/>
          <p:cNvSpPr/>
          <p:nvPr/>
        </p:nvSpPr>
        <p:spPr>
          <a:xfrm flipV="true">
            <a:off x="8774008" y="4321749"/>
            <a:ext cx="3631329" cy="821751"/>
          </a:xfrm>
          <a:prstGeom prst="line">
            <a:avLst/>
          </a:prstGeom>
          <a:ln cap="flat" w="57150">
            <a:solidFill>
              <a:srgbClr val="084C6E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TextBox 8" id="8"/>
          <p:cNvSpPr txBox="true"/>
          <p:nvPr/>
        </p:nvSpPr>
        <p:spPr>
          <a:xfrm rot="0">
            <a:off x="12877742" y="3047350"/>
            <a:ext cx="4381558" cy="1685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61"/>
              </a:lnSpc>
            </a:pPr>
            <a:r>
              <a:rPr lang="en-US" sz="5551">
                <a:solidFill>
                  <a:srgbClr val="084C6E"/>
                </a:solidFill>
                <a:ea typeface="仿宋體"/>
              </a:rPr>
              <a:t>選擇月份</a:t>
            </a:r>
          </a:p>
          <a:p>
            <a:pPr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仿宋體"/>
              </a:rPr>
              <a:t>查詢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877742" y="5771073"/>
            <a:ext cx="4381558" cy="1685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仿宋體"/>
              </a:rPr>
              <a:t>訂單主機提供API 端點查詢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16304" y="4581525"/>
            <a:ext cx="9720605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084C6E"/>
                </a:solidFill>
                <a:ea typeface="王漢宗特黑體"/>
              </a:rPr>
              <a:t>網路架構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2966558" y="6088673"/>
            <a:ext cx="1377121" cy="1743192"/>
          </a:xfrm>
          <a:custGeom>
            <a:avLst/>
            <a:gdLst/>
            <a:ahLst/>
            <a:cxnLst/>
            <a:rect r="r" b="b" t="t" l="l"/>
            <a:pathLst>
              <a:path h="1743192" w="1377121">
                <a:moveTo>
                  <a:pt x="0" y="0"/>
                </a:moveTo>
                <a:lnTo>
                  <a:pt x="1377122" y="0"/>
                </a:lnTo>
                <a:lnTo>
                  <a:pt x="1377122" y="1743192"/>
                </a:lnTo>
                <a:lnTo>
                  <a:pt x="0" y="1743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817538" y="3736364"/>
            <a:ext cx="1675162" cy="1407136"/>
          </a:xfrm>
          <a:custGeom>
            <a:avLst/>
            <a:gdLst/>
            <a:ahLst/>
            <a:cxnLst/>
            <a:rect r="r" b="b" t="t" l="l"/>
            <a:pathLst>
              <a:path h="1407136" w="1675162">
                <a:moveTo>
                  <a:pt x="0" y="0"/>
                </a:moveTo>
                <a:lnTo>
                  <a:pt x="1675162" y="0"/>
                </a:lnTo>
                <a:lnTo>
                  <a:pt x="1675162" y="1407136"/>
                </a:lnTo>
                <a:lnTo>
                  <a:pt x="0" y="1407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66382" y="2471737"/>
            <a:ext cx="1355888" cy="2057400"/>
          </a:xfrm>
          <a:custGeom>
            <a:avLst/>
            <a:gdLst/>
            <a:ahLst/>
            <a:cxnLst/>
            <a:rect r="r" b="b" t="t" l="l"/>
            <a:pathLst>
              <a:path h="2057400" w="1355888">
                <a:moveTo>
                  <a:pt x="0" y="0"/>
                </a:moveTo>
                <a:lnTo>
                  <a:pt x="1355887" y="0"/>
                </a:lnTo>
                <a:lnTo>
                  <a:pt x="135588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66382" y="4902869"/>
            <a:ext cx="1355888" cy="2057400"/>
          </a:xfrm>
          <a:custGeom>
            <a:avLst/>
            <a:gdLst/>
            <a:ahLst/>
            <a:cxnLst/>
            <a:rect r="r" b="b" t="t" l="l"/>
            <a:pathLst>
              <a:path h="2057400" w="1355888">
                <a:moveTo>
                  <a:pt x="0" y="0"/>
                </a:moveTo>
                <a:lnTo>
                  <a:pt x="1355887" y="0"/>
                </a:lnTo>
                <a:lnTo>
                  <a:pt x="135588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366382" y="7442100"/>
            <a:ext cx="1355888" cy="2057400"/>
          </a:xfrm>
          <a:custGeom>
            <a:avLst/>
            <a:gdLst/>
            <a:ahLst/>
            <a:cxnLst/>
            <a:rect r="r" b="b" t="t" l="l"/>
            <a:pathLst>
              <a:path h="2057400" w="1355888">
                <a:moveTo>
                  <a:pt x="0" y="0"/>
                </a:moveTo>
                <a:lnTo>
                  <a:pt x="1355887" y="0"/>
                </a:lnTo>
                <a:lnTo>
                  <a:pt x="135588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59694" y="4372033"/>
            <a:ext cx="1738316" cy="2298600"/>
          </a:xfrm>
          <a:custGeom>
            <a:avLst/>
            <a:gdLst/>
            <a:ahLst/>
            <a:cxnLst/>
            <a:rect r="r" b="b" t="t" l="l"/>
            <a:pathLst>
              <a:path h="2298600" w="1738316">
                <a:moveTo>
                  <a:pt x="0" y="0"/>
                </a:moveTo>
                <a:lnTo>
                  <a:pt x="1738316" y="0"/>
                </a:lnTo>
                <a:lnTo>
                  <a:pt x="1738316" y="2298600"/>
                </a:lnTo>
                <a:lnTo>
                  <a:pt x="0" y="2298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70549" y="504825"/>
            <a:ext cx="13146901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分佈式</a:t>
            </a:r>
          </a:p>
        </p:txBody>
      </p:sp>
      <p:sp>
        <p:nvSpPr>
          <p:cNvPr name="AutoShape 12" id="12"/>
          <p:cNvSpPr/>
          <p:nvPr/>
        </p:nvSpPr>
        <p:spPr>
          <a:xfrm>
            <a:off x="5298010" y="5912519"/>
            <a:ext cx="2870449" cy="19050"/>
          </a:xfrm>
          <a:prstGeom prst="line">
            <a:avLst/>
          </a:prstGeom>
          <a:ln cap="flat" w="3810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flipV="true">
            <a:off x="5298018" y="3736364"/>
            <a:ext cx="3068482" cy="1746869"/>
          </a:xfrm>
          <a:prstGeom prst="line">
            <a:avLst/>
          </a:prstGeom>
          <a:ln cap="flat" w="3810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>
            <a:off x="5039319" y="6394768"/>
            <a:ext cx="3327063" cy="1437097"/>
          </a:xfrm>
          <a:prstGeom prst="line">
            <a:avLst/>
          </a:prstGeom>
          <a:ln cap="flat" w="3810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flipV="true">
            <a:off x="9731694" y="4529137"/>
            <a:ext cx="3085844" cy="1347777"/>
          </a:xfrm>
          <a:prstGeom prst="line">
            <a:avLst/>
          </a:prstGeom>
          <a:ln cap="flat" w="38100">
            <a:solidFill>
              <a:srgbClr val="FF575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flipV="true">
            <a:off x="9724069" y="5143500"/>
            <a:ext cx="3093469" cy="3654518"/>
          </a:xfrm>
          <a:prstGeom prst="line">
            <a:avLst/>
          </a:prstGeom>
          <a:ln cap="flat" w="38100">
            <a:solidFill>
              <a:srgbClr val="FF575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>
            <a:off x="9722269" y="3500438"/>
            <a:ext cx="3095269" cy="686250"/>
          </a:xfrm>
          <a:prstGeom prst="line">
            <a:avLst/>
          </a:prstGeom>
          <a:ln cap="flat" w="38100">
            <a:solidFill>
              <a:srgbClr val="FF575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>
            <a:off x="9722269" y="3500438"/>
            <a:ext cx="3095269" cy="3118538"/>
          </a:xfrm>
          <a:prstGeom prst="line">
            <a:avLst/>
          </a:prstGeom>
          <a:ln cap="flat" w="38100">
            <a:solidFill>
              <a:srgbClr val="4788C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>
            <a:off x="9731694" y="5876914"/>
            <a:ext cx="3101378" cy="793719"/>
          </a:xfrm>
          <a:prstGeom prst="line">
            <a:avLst/>
          </a:prstGeom>
          <a:ln cap="flat" w="38100">
            <a:solidFill>
              <a:srgbClr val="4788C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 flipV="true">
            <a:off x="9724069" y="6960269"/>
            <a:ext cx="3242489" cy="1837749"/>
          </a:xfrm>
          <a:prstGeom prst="line">
            <a:avLst/>
          </a:prstGeom>
          <a:ln cap="flat" w="38100">
            <a:solidFill>
              <a:srgbClr val="4788C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1" id="21"/>
          <p:cNvSpPr txBox="true"/>
          <p:nvPr/>
        </p:nvSpPr>
        <p:spPr>
          <a:xfrm rot="0">
            <a:off x="1916416" y="6906625"/>
            <a:ext cx="3723704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84C6E"/>
                </a:solidFill>
                <a:latin typeface="王漢宗特黑體"/>
              </a:rPr>
              <a:t>Load Balancer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279832" y="2929759"/>
            <a:ext cx="3723704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84C6E"/>
                </a:solidFill>
                <a:latin typeface="王漢宗特黑體"/>
              </a:rPr>
              <a:t>Redis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279832" y="8155715"/>
            <a:ext cx="3723704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84C6E"/>
                </a:solidFill>
                <a:latin typeface="王漢宗特黑體"/>
              </a:rPr>
              <a:t>MySQL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702850" y="8742370"/>
            <a:ext cx="1848623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84C6E"/>
                </a:solidFill>
                <a:latin typeface="王漢宗特黑體"/>
              </a:rPr>
              <a:t>Admin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809301" y="2322387"/>
            <a:ext cx="3723704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84C6E"/>
                </a:solidFill>
                <a:latin typeface="王漢宗特黑體"/>
              </a:rPr>
              <a:t>Guest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640120" y="4968883"/>
            <a:ext cx="3723704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84C6E"/>
                </a:solidFill>
                <a:latin typeface="王漢宗特黑體"/>
              </a:rPr>
              <a:t>Guest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07198" y="8392525"/>
            <a:ext cx="4542139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84C6E"/>
                </a:solidFill>
                <a:latin typeface="仿宋體"/>
              </a:rPr>
              <a:t>wp-content 的媒體庫</a:t>
            </a:r>
          </a:p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84C6E"/>
                </a:solidFill>
                <a:ea typeface="仿宋體"/>
              </a:rPr>
              <a:t>皆上傳到S3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16304" y="4581525"/>
            <a:ext cx="9720605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084C6E"/>
                </a:solidFill>
                <a:ea typeface="王漢宗特黑體"/>
              </a:rPr>
              <a:t>行銷活動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2570549" y="504825"/>
            <a:ext cx="13146901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瞬間流量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362089" y="5133975"/>
            <a:ext cx="4107641" cy="2181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latin typeface="圓體"/>
              </a:rPr>
              <a:t>LINE 推播</a:t>
            </a:r>
          </a:p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ea typeface="圓體"/>
              </a:rPr>
              <a:t>簡訊推播</a:t>
            </a:r>
          </a:p>
          <a:p>
            <a:pPr>
              <a:lnSpc>
                <a:spcPts val="575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3788182" y="3394285"/>
            <a:ext cx="3681548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84C6E"/>
                </a:solidFill>
                <a:ea typeface="王漢宗特黑體"/>
              </a:rPr>
              <a:t>準點推播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325645" y="3394285"/>
            <a:ext cx="3681548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84C6E"/>
                </a:solidFill>
                <a:ea typeface="王漢宗特黑體"/>
              </a:rPr>
              <a:t>活動預告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22989" y="5133975"/>
            <a:ext cx="4866188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ea typeface="圓體"/>
              </a:rPr>
              <a:t>臉書廣告</a:t>
            </a:r>
          </a:p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latin typeface="圓體"/>
              </a:rPr>
              <a:t>Email 電子報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2570549" y="504825"/>
            <a:ext cx="13146901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雲端主機資源預調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570549" y="3327833"/>
            <a:ext cx="13101024" cy="290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ea typeface="圓體"/>
              </a:rPr>
              <a:t>瞬間流量，雲端服務的 Auto-Scaling 來不及。</a:t>
            </a:r>
          </a:p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ea typeface="圓體"/>
              </a:rPr>
              <a:t>請行銷夥伴根據經驗評估流量。</a:t>
            </a:r>
          </a:p>
          <a:p>
            <a:pPr marL="1036320" indent="-518160" lvl="1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084C6E"/>
                </a:solidFill>
                <a:ea typeface="圓體"/>
              </a:rPr>
              <a:t>預調升主機資源或預開機器，活動鋒頭後下調或關閉節省主機費用。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33333">
              <a:srgbClr val="FFFFFF">
                <a:alpha val="100000"/>
              </a:srgbClr>
            </a:gs>
            <a:gs pos="66667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116304" y="4581525"/>
            <a:ext cx="9720605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084C6E"/>
                </a:solidFill>
                <a:ea typeface="王漢宗特黑體"/>
              </a:rPr>
              <a:t>感謝參與，自由發問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9967435" y="2496313"/>
            <a:ext cx="6761987" cy="6761987"/>
          </a:xfrm>
          <a:custGeom>
            <a:avLst/>
            <a:gdLst/>
            <a:ahLst/>
            <a:cxnLst/>
            <a:rect r="r" b="b" t="t" l="l"/>
            <a:pathLst>
              <a:path h="6761987" w="6761987">
                <a:moveTo>
                  <a:pt x="0" y="0"/>
                </a:moveTo>
                <a:lnTo>
                  <a:pt x="6761987" y="0"/>
                </a:lnTo>
                <a:lnTo>
                  <a:pt x="6761987" y="6761987"/>
                </a:lnTo>
                <a:lnTo>
                  <a:pt x="0" y="6761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議程目標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84295" y="2685111"/>
            <a:ext cx="7559705" cy="252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6349" indent="-448174" lvl="1">
              <a:lnSpc>
                <a:spcPts val="4982"/>
              </a:lnSpc>
              <a:buFont typeface="Arial"/>
              <a:buChar char="•"/>
            </a:pPr>
            <a:r>
              <a:rPr lang="en-US" sz="4151">
                <a:solidFill>
                  <a:srgbClr val="084C6E"/>
                </a:solidFill>
                <a:ea typeface="圓體"/>
              </a:rPr>
              <a:t>給正在使用 WooCommerce 作為電商解決方案的社群夥伴們信心。WooCommerce 作為大型電商是可行的。　　　　　　　　　　     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84295" y="5424505"/>
            <a:ext cx="7559705" cy="3152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82"/>
              </a:lnSpc>
            </a:pPr>
            <a:r>
              <a:rPr lang="en-US" sz="4151">
                <a:solidFill>
                  <a:srgbClr val="084C6E"/>
                </a:solidFill>
                <a:ea typeface="圓體"/>
              </a:rPr>
              <a:t>　　       </a:t>
            </a:r>
          </a:p>
          <a:p>
            <a:pPr algn="l" marL="896349" indent="-448174" lvl="1">
              <a:lnSpc>
                <a:spcPts val="4982"/>
              </a:lnSpc>
              <a:buFont typeface="Arial"/>
              <a:buChar char="•"/>
            </a:pPr>
            <a:r>
              <a:rPr lang="en-US" sz="4151">
                <a:solidFill>
                  <a:srgbClr val="084C6E"/>
                </a:solidFill>
                <a:ea typeface="圓體"/>
              </a:rPr>
              <a:t>實務上遇到問題的經驗分享，社群夥伴們可能會遇到，可以參考解決。</a:t>
            </a:r>
          </a:p>
          <a:p>
            <a:pPr algn="ctr" marL="0" indent="0" lvl="0">
              <a:lnSpc>
                <a:spcPts val="498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latin typeface="王漢宗特黑體"/>
              </a:rPr>
              <a:t>2023 Q2 WC 市佔率 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4430346" y="2247900"/>
            <a:ext cx="9863339" cy="7671594"/>
            <a:chOff x="0" y="0"/>
            <a:chExt cx="13151118" cy="10228792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495701" y="1800752"/>
              <a:ext cx="924077" cy="1188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ea typeface="Open Sauce"/>
                </a:rPr>
                <a:t>其它</a:t>
              </a:r>
            </a:p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uce"/>
                </a:rPr>
                <a:t>38%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734812" y="126436"/>
              <a:ext cx="3416306" cy="1188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uce"/>
                </a:rPr>
                <a:t>WooCommerce</a:t>
              </a:r>
            </a:p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uce"/>
                </a:rPr>
                <a:t>26%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9954641" y="7121505"/>
              <a:ext cx="1607911" cy="1188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uce"/>
                </a:rPr>
                <a:t>Shopify</a:t>
              </a:r>
            </a:p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uce"/>
                </a:rPr>
                <a:t>20%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915990" y="9040037"/>
              <a:ext cx="1923125" cy="1188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uce"/>
                </a:rPr>
                <a:t>Megento</a:t>
              </a:r>
            </a:p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uce"/>
                </a:rPr>
                <a:t>8%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680251" y="8604844"/>
              <a:ext cx="2191672" cy="1188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uce"/>
                </a:rPr>
                <a:t>Open Cart</a:t>
              </a:r>
            </a:p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uce"/>
                </a:rPr>
                <a:t>5%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7929665"/>
              <a:ext cx="2634420" cy="1188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uce"/>
                </a:rPr>
                <a:t>Shopify Plus</a:t>
              </a:r>
            </a:p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000000"/>
                  </a:solidFill>
                  <a:latin typeface="Open Sauce"/>
                </a:rPr>
                <a:t>3%</a:t>
              </a:r>
            </a:p>
          </p:txBody>
        </p: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1510719" y="0"/>
              <a:ext cx="8733667" cy="8733667"/>
              <a:chOff x="0" y="0"/>
              <a:chExt cx="2540000" cy="25400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1270000" y="0"/>
                <a:ext cx="1302652" cy="1412993"/>
              </a:xfrm>
              <a:custGeom>
                <a:avLst/>
                <a:gdLst/>
                <a:ahLst/>
                <a:cxnLst/>
                <a:rect r="r" b="b" t="t" l="l"/>
                <a:pathLst>
                  <a:path h="1412993" w="1302652">
                    <a:moveTo>
                      <a:pt x="0" y="0"/>
                    </a:moveTo>
                    <a:cubicBezTo>
                      <a:pt x="361724" y="0"/>
                      <a:pt x="706285" y="154246"/>
                      <a:pt x="947233" y="424039"/>
                    </a:cubicBezTo>
                    <a:cubicBezTo>
                      <a:pt x="1188181" y="693832"/>
                      <a:pt x="1302652" y="1053569"/>
                      <a:pt x="1261924" y="1412993"/>
                    </a:cubicBezTo>
                    <a:lnTo>
                      <a:pt x="630962" y="1341496"/>
                    </a:lnTo>
                    <a:cubicBezTo>
                      <a:pt x="651326" y="1161784"/>
                      <a:pt x="594091" y="981916"/>
                      <a:pt x="473617" y="847020"/>
                    </a:cubicBezTo>
                    <a:cubicBezTo>
                      <a:pt x="353142" y="712123"/>
                      <a:pt x="180862" y="635000"/>
                      <a:pt x="0" y="635000"/>
                    </a:cubicBezTo>
                    <a:close/>
                  </a:path>
                </a:pathLst>
              </a:custGeom>
              <a:solidFill>
                <a:srgbClr val="9B57CC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1396981" y="1309872"/>
                <a:ext cx="1140513" cy="1204476"/>
              </a:xfrm>
              <a:custGeom>
                <a:avLst/>
                <a:gdLst/>
                <a:ahLst/>
                <a:cxnLst/>
                <a:rect r="r" b="b" t="t" l="l"/>
                <a:pathLst>
                  <a:path h="1204476" w="1140513">
                    <a:moveTo>
                      <a:pt x="1140513" y="39872"/>
                    </a:moveTo>
                    <a:cubicBezTo>
                      <a:pt x="1104490" y="612435"/>
                      <a:pt x="689089" y="1089755"/>
                      <a:pt x="126981" y="1204476"/>
                    </a:cubicBezTo>
                    <a:lnTo>
                      <a:pt x="0" y="582302"/>
                    </a:lnTo>
                    <a:cubicBezTo>
                      <a:pt x="281054" y="524941"/>
                      <a:pt x="488755" y="286282"/>
                      <a:pt x="506766" y="0"/>
                    </a:cubicBezTo>
                    <a:close/>
                  </a:path>
                </a:pathLst>
              </a:custGeom>
              <a:solidFill>
                <a:srgbClr val="AAE461"/>
              </a:solidFill>
            </p:spPr>
          </p:sp>
          <p:sp>
            <p:nvSpPr>
              <p:cNvPr name="Freeform 16" id="16"/>
              <p:cNvSpPr/>
              <p:nvPr/>
            </p:nvSpPr>
            <p:spPr>
              <a:xfrm flipH="false" flipV="false" rot="0">
                <a:off x="893079" y="1876389"/>
                <a:ext cx="692757" cy="682268"/>
              </a:xfrm>
              <a:custGeom>
                <a:avLst/>
                <a:gdLst/>
                <a:ahLst/>
                <a:cxnLst/>
                <a:rect r="r" b="b" t="t" l="l"/>
                <a:pathLst>
                  <a:path h="682268" w="692757">
                    <a:moveTo>
                      <a:pt x="692757" y="623712"/>
                    </a:moveTo>
                    <a:cubicBezTo>
                      <a:pt x="464697" y="682268"/>
                      <a:pt x="224849" y="676270"/>
                      <a:pt x="0" y="606389"/>
                    </a:cubicBezTo>
                    <a:lnTo>
                      <a:pt x="188461" y="0"/>
                    </a:lnTo>
                    <a:cubicBezTo>
                      <a:pt x="300885" y="34940"/>
                      <a:pt x="420809" y="37939"/>
                      <a:pt x="534839" y="8661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536758" y="1788473"/>
                <a:ext cx="575324" cy="711628"/>
              </a:xfrm>
              <a:custGeom>
                <a:avLst/>
                <a:gdLst/>
                <a:ahLst/>
                <a:cxnLst/>
                <a:rect r="r" b="b" t="t" l="l"/>
                <a:pathLst>
                  <a:path h="711628" w="575324">
                    <a:moveTo>
                      <a:pt x="417406" y="711628"/>
                    </a:moveTo>
                    <a:cubicBezTo>
                      <a:pt x="267674" y="673183"/>
                      <a:pt x="126220" y="607725"/>
                      <a:pt x="0" y="518473"/>
                    </a:cubicBezTo>
                    <a:lnTo>
                      <a:pt x="366621" y="0"/>
                    </a:lnTo>
                    <a:cubicBezTo>
                      <a:pt x="429731" y="44626"/>
                      <a:pt x="500458" y="77355"/>
                      <a:pt x="575324" y="96577"/>
                    </a:cubicBezTo>
                    <a:close/>
                  </a:path>
                </a:pathLst>
              </a:custGeom>
              <a:solidFill>
                <a:srgbClr val="38B6FF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355441" y="1710591"/>
                <a:ext cx="574309" cy="631705"/>
              </a:xfrm>
              <a:custGeom>
                <a:avLst/>
                <a:gdLst/>
                <a:ahLst/>
                <a:cxnLst/>
                <a:rect r="r" b="b" t="t" l="l"/>
                <a:pathLst>
                  <a:path h="631705" w="574309">
                    <a:moveTo>
                      <a:pt x="234059" y="631706"/>
                    </a:moveTo>
                    <a:cubicBezTo>
                      <a:pt x="148712" y="577543"/>
                      <a:pt x="70136" y="513384"/>
                      <a:pt x="0" y="440591"/>
                    </a:cubicBezTo>
                    <a:lnTo>
                      <a:pt x="457280" y="0"/>
                    </a:lnTo>
                    <a:cubicBezTo>
                      <a:pt x="492348" y="36397"/>
                      <a:pt x="531635" y="68476"/>
                      <a:pt x="574309" y="95557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-102577" y="0"/>
                <a:ext cx="1372513" cy="2195790"/>
              </a:xfrm>
              <a:custGeom>
                <a:avLst/>
                <a:gdLst/>
                <a:ahLst/>
                <a:cxnLst/>
                <a:rect r="r" b="b" t="t" l="l"/>
                <a:pathLst>
                  <a:path h="2195790" w="1372513">
                    <a:moveTo>
                      <a:pt x="503202" y="2195790"/>
                    </a:moveTo>
                    <a:cubicBezTo>
                      <a:pt x="123472" y="1839200"/>
                      <a:pt x="0" y="1286884"/>
                      <a:pt x="191737" y="802541"/>
                    </a:cubicBezTo>
                    <a:cubicBezTo>
                      <a:pt x="383475" y="318198"/>
                      <a:pt x="851536" y="52"/>
                      <a:pt x="1372450" y="0"/>
                    </a:cubicBezTo>
                    <a:lnTo>
                      <a:pt x="1372514" y="635000"/>
                    </a:lnTo>
                    <a:cubicBezTo>
                      <a:pt x="1112056" y="635026"/>
                      <a:pt x="878026" y="794099"/>
                      <a:pt x="782157" y="1036270"/>
                    </a:cubicBezTo>
                    <a:cubicBezTo>
                      <a:pt x="686289" y="1278442"/>
                      <a:pt x="748025" y="1554600"/>
                      <a:pt x="937890" y="173289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</p:grpSp>
      </p:grpSp>
      <p:sp>
        <p:nvSpPr>
          <p:cNvPr name="TextBox 20" id="20"/>
          <p:cNvSpPr txBox="true"/>
          <p:nvPr/>
        </p:nvSpPr>
        <p:spPr>
          <a:xfrm rot="0">
            <a:off x="12479547" y="984016"/>
            <a:ext cx="3237904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696D6F"/>
                </a:solidFill>
                <a:ea typeface="仿宋體"/>
              </a:rPr>
              <a:t>（調查前一百萬大網站）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65168" y="9676453"/>
            <a:ext cx="3751135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696D6F"/>
                </a:solidFill>
                <a:ea typeface="仿宋體"/>
              </a:rPr>
              <a:t>資訊來源：mobiloud.com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7422613" y="3458957"/>
            <a:ext cx="3442405" cy="4938224"/>
            <a:chOff x="0" y="0"/>
            <a:chExt cx="1259692" cy="180706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59692" cy="1807062"/>
            </a:xfrm>
            <a:custGeom>
              <a:avLst/>
              <a:gdLst/>
              <a:ahLst/>
              <a:cxnLst/>
              <a:rect r="r" b="b" t="t" l="l"/>
              <a:pathLst>
                <a:path h="1807062" w="1259692">
                  <a:moveTo>
                    <a:pt x="74217" y="0"/>
                  </a:moveTo>
                  <a:lnTo>
                    <a:pt x="1185475" y="0"/>
                  </a:lnTo>
                  <a:cubicBezTo>
                    <a:pt x="1226464" y="0"/>
                    <a:pt x="1259692" y="33228"/>
                    <a:pt x="1259692" y="74217"/>
                  </a:cubicBezTo>
                  <a:lnTo>
                    <a:pt x="1259692" y="1732846"/>
                  </a:lnTo>
                  <a:cubicBezTo>
                    <a:pt x="1259692" y="1773834"/>
                    <a:pt x="1226464" y="1807062"/>
                    <a:pt x="1185475" y="1807062"/>
                  </a:cubicBezTo>
                  <a:lnTo>
                    <a:pt x="74217" y="1807062"/>
                  </a:lnTo>
                  <a:cubicBezTo>
                    <a:pt x="33228" y="1807062"/>
                    <a:pt x="0" y="1773834"/>
                    <a:pt x="0" y="1732846"/>
                  </a:cubicBezTo>
                  <a:lnTo>
                    <a:pt x="0" y="74217"/>
                  </a:lnTo>
                  <a:cubicBezTo>
                    <a:pt x="0" y="33228"/>
                    <a:pt x="33228" y="0"/>
                    <a:pt x="7421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w="19050" cap="rnd">
              <a:solidFill>
                <a:srgbClr val="084C6E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762922" y="3628217"/>
            <a:ext cx="892777" cy="211681"/>
            <a:chOff x="0" y="0"/>
            <a:chExt cx="1190369" cy="282241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908128" y="0"/>
              <a:ext cx="282241" cy="282241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455913" y="0"/>
              <a:ext cx="282241" cy="282241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282241" cy="282241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3418602" y="3458957"/>
            <a:ext cx="3442405" cy="4938224"/>
            <a:chOff x="0" y="0"/>
            <a:chExt cx="1259692" cy="180706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59692" cy="1807062"/>
            </a:xfrm>
            <a:custGeom>
              <a:avLst/>
              <a:gdLst/>
              <a:ahLst/>
              <a:cxnLst/>
              <a:rect r="r" b="b" t="t" l="l"/>
              <a:pathLst>
                <a:path h="1807062" w="1259692">
                  <a:moveTo>
                    <a:pt x="74217" y="0"/>
                  </a:moveTo>
                  <a:lnTo>
                    <a:pt x="1185475" y="0"/>
                  </a:lnTo>
                  <a:cubicBezTo>
                    <a:pt x="1226464" y="0"/>
                    <a:pt x="1259692" y="33228"/>
                    <a:pt x="1259692" y="74217"/>
                  </a:cubicBezTo>
                  <a:lnTo>
                    <a:pt x="1259692" y="1732846"/>
                  </a:lnTo>
                  <a:cubicBezTo>
                    <a:pt x="1259692" y="1773834"/>
                    <a:pt x="1226464" y="1807062"/>
                    <a:pt x="1185475" y="1807062"/>
                  </a:cubicBezTo>
                  <a:lnTo>
                    <a:pt x="74217" y="1807062"/>
                  </a:lnTo>
                  <a:cubicBezTo>
                    <a:pt x="33228" y="1807062"/>
                    <a:pt x="0" y="1773834"/>
                    <a:pt x="0" y="1732846"/>
                  </a:cubicBezTo>
                  <a:lnTo>
                    <a:pt x="0" y="74217"/>
                  </a:lnTo>
                  <a:cubicBezTo>
                    <a:pt x="0" y="33228"/>
                    <a:pt x="33228" y="0"/>
                    <a:pt x="7421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w="19050" cap="rnd">
              <a:solidFill>
                <a:srgbClr val="084C6E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5729954" y="3628217"/>
            <a:ext cx="892777" cy="211681"/>
            <a:chOff x="0" y="0"/>
            <a:chExt cx="1190369" cy="282241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908128" y="0"/>
              <a:ext cx="282241" cy="282241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455913" y="0"/>
              <a:ext cx="282241" cy="282241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0" y="0"/>
              <a:ext cx="282241" cy="282241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</p:grpSp>
      <p:grpSp>
        <p:nvGrpSpPr>
          <p:cNvPr name="Group 31" id="31"/>
          <p:cNvGrpSpPr/>
          <p:nvPr/>
        </p:nvGrpSpPr>
        <p:grpSpPr>
          <a:xfrm rot="0">
            <a:off x="11426993" y="3458957"/>
            <a:ext cx="3442405" cy="4938224"/>
            <a:chOff x="0" y="0"/>
            <a:chExt cx="1259692" cy="1807062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259692" cy="1807062"/>
            </a:xfrm>
            <a:custGeom>
              <a:avLst/>
              <a:gdLst/>
              <a:ahLst/>
              <a:cxnLst/>
              <a:rect r="r" b="b" t="t" l="l"/>
              <a:pathLst>
                <a:path h="1807062" w="1259692">
                  <a:moveTo>
                    <a:pt x="74217" y="0"/>
                  </a:moveTo>
                  <a:lnTo>
                    <a:pt x="1185475" y="0"/>
                  </a:lnTo>
                  <a:cubicBezTo>
                    <a:pt x="1226464" y="0"/>
                    <a:pt x="1259692" y="33228"/>
                    <a:pt x="1259692" y="74217"/>
                  </a:cubicBezTo>
                  <a:lnTo>
                    <a:pt x="1259692" y="1732846"/>
                  </a:lnTo>
                  <a:cubicBezTo>
                    <a:pt x="1259692" y="1773834"/>
                    <a:pt x="1226464" y="1807062"/>
                    <a:pt x="1185475" y="1807062"/>
                  </a:cubicBezTo>
                  <a:lnTo>
                    <a:pt x="74217" y="1807062"/>
                  </a:lnTo>
                  <a:cubicBezTo>
                    <a:pt x="33228" y="1807062"/>
                    <a:pt x="0" y="1773834"/>
                    <a:pt x="0" y="1732846"/>
                  </a:cubicBezTo>
                  <a:lnTo>
                    <a:pt x="0" y="74217"/>
                  </a:lnTo>
                  <a:cubicBezTo>
                    <a:pt x="0" y="33228"/>
                    <a:pt x="33228" y="0"/>
                    <a:pt x="7421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w="19050" cap="rnd">
              <a:solidFill>
                <a:srgbClr val="084C6E"/>
              </a:solidFill>
              <a:prstDash val="solid"/>
              <a:round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3767302" y="3628217"/>
            <a:ext cx="892777" cy="211681"/>
            <a:chOff x="0" y="0"/>
            <a:chExt cx="1190369" cy="282241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908128" y="0"/>
              <a:ext cx="282241" cy="282241"/>
              <a:chOff x="0" y="0"/>
              <a:chExt cx="812800" cy="8128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455913" y="0"/>
              <a:ext cx="282241" cy="282241"/>
              <a:chOff x="0" y="0"/>
              <a:chExt cx="812800" cy="8128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0" y="0"/>
              <a:ext cx="282241" cy="282241"/>
              <a:chOff x="0" y="0"/>
              <a:chExt cx="812800" cy="8128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</p:grpSp>
      <p:sp>
        <p:nvSpPr>
          <p:cNvPr name="Freeform 44" id="44"/>
          <p:cNvSpPr/>
          <p:nvPr/>
        </p:nvSpPr>
        <p:spPr>
          <a:xfrm flipH="false" flipV="false" rot="0">
            <a:off x="3942085" y="4189034"/>
            <a:ext cx="2442302" cy="2442302"/>
          </a:xfrm>
          <a:custGeom>
            <a:avLst/>
            <a:gdLst/>
            <a:ahLst/>
            <a:cxnLst/>
            <a:rect r="r" b="b" t="t" l="l"/>
            <a:pathLst>
              <a:path h="2442302" w="2442302">
                <a:moveTo>
                  <a:pt x="0" y="0"/>
                </a:moveTo>
                <a:lnTo>
                  <a:pt x="2442303" y="0"/>
                </a:lnTo>
                <a:lnTo>
                  <a:pt x="2442303" y="2442302"/>
                </a:lnTo>
                <a:lnTo>
                  <a:pt x="0" y="2442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7945964" y="4189034"/>
            <a:ext cx="2429454" cy="2429454"/>
          </a:xfrm>
          <a:custGeom>
            <a:avLst/>
            <a:gdLst/>
            <a:ahLst/>
            <a:cxnLst/>
            <a:rect r="r" b="b" t="t" l="l"/>
            <a:pathLst>
              <a:path h="2429454" w="2429454">
                <a:moveTo>
                  <a:pt x="0" y="0"/>
                </a:moveTo>
                <a:lnTo>
                  <a:pt x="2429454" y="0"/>
                </a:lnTo>
                <a:lnTo>
                  <a:pt x="2429454" y="2429454"/>
                </a:lnTo>
                <a:lnTo>
                  <a:pt x="0" y="2429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1933468" y="4189034"/>
            <a:ext cx="2429454" cy="2429454"/>
          </a:xfrm>
          <a:custGeom>
            <a:avLst/>
            <a:gdLst/>
            <a:ahLst/>
            <a:cxnLst/>
            <a:rect r="r" b="b" t="t" l="l"/>
            <a:pathLst>
              <a:path h="2429454" w="2429454">
                <a:moveTo>
                  <a:pt x="0" y="0"/>
                </a:moveTo>
                <a:lnTo>
                  <a:pt x="2429454" y="0"/>
                </a:lnTo>
                <a:lnTo>
                  <a:pt x="2429454" y="2429454"/>
                </a:lnTo>
                <a:lnTo>
                  <a:pt x="0" y="2429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為何選擇WC？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7945964" y="6771304"/>
            <a:ext cx="2412763" cy="969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spc="-120">
                <a:solidFill>
                  <a:srgbClr val="084C6E"/>
                </a:solidFill>
                <a:ea typeface="王漢宗特黑體"/>
              </a:rPr>
              <a:t>外掛資源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3941953" y="6771304"/>
            <a:ext cx="2412763" cy="969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spc="-120">
                <a:solidFill>
                  <a:srgbClr val="084C6E"/>
                </a:solidFill>
                <a:ea typeface="王漢宗特黑體"/>
              </a:rPr>
              <a:t>佈景主題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1950868" y="6876079"/>
            <a:ext cx="2412763" cy="86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spc="-120">
                <a:solidFill>
                  <a:srgbClr val="084C6E"/>
                </a:solidFill>
                <a:ea typeface="Open Sauce Bold"/>
              </a:rPr>
              <a:t>節省工時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37155" y="1583404"/>
            <a:ext cx="7873464" cy="7873464"/>
          </a:xfrm>
          <a:custGeom>
            <a:avLst/>
            <a:gdLst/>
            <a:ahLst/>
            <a:cxnLst/>
            <a:rect r="r" b="b" t="t" l="l"/>
            <a:pathLst>
              <a:path h="7873464" w="7873464">
                <a:moveTo>
                  <a:pt x="0" y="0"/>
                </a:moveTo>
                <a:lnTo>
                  <a:pt x="7873465" y="0"/>
                </a:lnTo>
                <a:lnTo>
                  <a:pt x="7873465" y="7873464"/>
                </a:lnTo>
                <a:lnTo>
                  <a:pt x="0" y="7873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092145" y="2325581"/>
            <a:ext cx="4637924" cy="169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61"/>
              </a:lnSpc>
            </a:pPr>
            <a:r>
              <a:rPr lang="en-US" sz="5551">
                <a:solidFill>
                  <a:srgbClr val="084C6E"/>
                </a:solidFill>
                <a:ea typeface="圓體"/>
              </a:rPr>
              <a:t>優點這麼多..</a:t>
            </a:r>
          </a:p>
          <a:p>
            <a:pPr>
              <a:lnSpc>
                <a:spcPts val="6661"/>
              </a:lnSpc>
            </a:pPr>
            <a:r>
              <a:rPr lang="en-US" sz="5551">
                <a:solidFill>
                  <a:srgbClr val="084C6E"/>
                </a:solidFill>
                <a:ea typeface="圓體"/>
              </a:rPr>
              <a:t>那麼缺點呢?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1093222" y="4305300"/>
            <a:ext cx="6315951" cy="1676400"/>
            <a:chOff x="0" y="0"/>
            <a:chExt cx="8421268" cy="223520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19050"/>
              <a:ext cx="8421268" cy="22542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661"/>
                </a:lnSpc>
              </a:pPr>
              <a:r>
                <a:rPr lang="en-US" sz="5551">
                  <a:solidFill>
                    <a:srgbClr val="084C6E"/>
                  </a:solidFill>
                  <a:ea typeface="圓體"/>
                </a:rPr>
                <a:t>怎沒聽過大型電商</a:t>
              </a:r>
            </a:p>
            <a:p>
              <a:pPr>
                <a:lnSpc>
                  <a:spcPts val="6661"/>
                </a:lnSpc>
              </a:pPr>
              <a:r>
                <a:rPr lang="en-US" sz="5551">
                  <a:solidFill>
                    <a:srgbClr val="084C6E"/>
                  </a:solidFill>
                  <a:ea typeface="圓體"/>
                </a:rPr>
                <a:t>用 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104193" y="1184806"/>
              <a:ext cx="6731732" cy="860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4200">
                  <a:solidFill>
                    <a:srgbClr val="084C6E"/>
                  </a:solidFill>
                  <a:latin typeface="圓體"/>
                </a:rPr>
                <a:t>WooCommerce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BFDD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7CF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7422797" y="3446922"/>
            <a:ext cx="3442405" cy="4938224"/>
            <a:chOff x="0" y="0"/>
            <a:chExt cx="1259692" cy="180706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59692" cy="1807062"/>
            </a:xfrm>
            <a:custGeom>
              <a:avLst/>
              <a:gdLst/>
              <a:ahLst/>
              <a:cxnLst/>
              <a:rect r="r" b="b" t="t" l="l"/>
              <a:pathLst>
                <a:path h="1807062" w="1259692">
                  <a:moveTo>
                    <a:pt x="74217" y="0"/>
                  </a:moveTo>
                  <a:lnTo>
                    <a:pt x="1185475" y="0"/>
                  </a:lnTo>
                  <a:cubicBezTo>
                    <a:pt x="1226464" y="0"/>
                    <a:pt x="1259692" y="33228"/>
                    <a:pt x="1259692" y="74217"/>
                  </a:cubicBezTo>
                  <a:lnTo>
                    <a:pt x="1259692" y="1732846"/>
                  </a:lnTo>
                  <a:cubicBezTo>
                    <a:pt x="1259692" y="1773834"/>
                    <a:pt x="1226464" y="1807062"/>
                    <a:pt x="1185475" y="1807062"/>
                  </a:cubicBezTo>
                  <a:lnTo>
                    <a:pt x="74217" y="1807062"/>
                  </a:lnTo>
                  <a:cubicBezTo>
                    <a:pt x="33228" y="1807062"/>
                    <a:pt x="0" y="1773834"/>
                    <a:pt x="0" y="1732846"/>
                  </a:cubicBezTo>
                  <a:lnTo>
                    <a:pt x="0" y="74217"/>
                  </a:lnTo>
                  <a:cubicBezTo>
                    <a:pt x="0" y="33228"/>
                    <a:pt x="33228" y="0"/>
                    <a:pt x="7421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w="19050" cap="rnd">
              <a:solidFill>
                <a:srgbClr val="084C6E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729767" y="3618309"/>
            <a:ext cx="892777" cy="211681"/>
            <a:chOff x="0" y="0"/>
            <a:chExt cx="1190369" cy="282241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908128" y="0"/>
              <a:ext cx="282241" cy="282241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455913" y="0"/>
              <a:ext cx="282241" cy="282241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282241" cy="282241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</p:grpSp>
      <p:sp>
        <p:nvSpPr>
          <p:cNvPr name="Freeform 18" id="18"/>
          <p:cNvSpPr/>
          <p:nvPr/>
        </p:nvSpPr>
        <p:spPr>
          <a:xfrm flipH="false" flipV="false" rot="0">
            <a:off x="7922849" y="4176999"/>
            <a:ext cx="2442302" cy="2442302"/>
          </a:xfrm>
          <a:custGeom>
            <a:avLst/>
            <a:gdLst/>
            <a:ahLst/>
            <a:cxnLst/>
            <a:rect r="r" b="b" t="t" l="l"/>
            <a:pathLst>
              <a:path h="2442302" w="2442302">
                <a:moveTo>
                  <a:pt x="0" y="0"/>
                </a:moveTo>
                <a:lnTo>
                  <a:pt x="2442302" y="0"/>
                </a:lnTo>
                <a:lnTo>
                  <a:pt x="2442302" y="2442302"/>
                </a:lnTo>
                <a:lnTo>
                  <a:pt x="0" y="2442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77712" y="2495446"/>
            <a:ext cx="5664321" cy="3072894"/>
          </a:xfrm>
          <a:custGeom>
            <a:avLst/>
            <a:gdLst/>
            <a:ahLst/>
            <a:cxnLst/>
            <a:rect r="r" b="b" t="t" l="l"/>
            <a:pathLst>
              <a:path h="3072894" w="5664321">
                <a:moveTo>
                  <a:pt x="0" y="0"/>
                </a:moveTo>
                <a:lnTo>
                  <a:pt x="5664322" y="0"/>
                </a:lnTo>
                <a:lnTo>
                  <a:pt x="5664322" y="3072894"/>
                </a:lnTo>
                <a:lnTo>
                  <a:pt x="0" y="3072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0" id="20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上線了...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22717" y="6759269"/>
            <a:ext cx="2412763" cy="969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spc="-120">
                <a:solidFill>
                  <a:srgbClr val="084C6E"/>
                </a:solidFill>
                <a:ea typeface="王漢宗特黑體"/>
              </a:rPr>
              <a:t>佈景主題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623517" y="3333625"/>
            <a:ext cx="4972711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ea typeface="仿宋體"/>
              </a:rPr>
              <a:t>要更多客製化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35687" y="3437397"/>
            <a:ext cx="4972711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ea typeface="圓體"/>
              </a:rPr>
              <a:t>要用CSS 框架?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07353" y="4989068"/>
            <a:ext cx="4972711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ea typeface="圓體"/>
              </a:rPr>
              <a:t>既有樣式硬改?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07353" y="6704800"/>
            <a:ext cx="4972711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2"/>
              </a:lnSpc>
            </a:pPr>
            <a:r>
              <a:rPr lang="en-US" sz="4751">
                <a:solidFill>
                  <a:srgbClr val="084C6E"/>
                </a:solidFill>
                <a:ea typeface="圓體"/>
              </a:rPr>
              <a:t>越來越多不該有的</a:t>
            </a:r>
          </a:p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latin typeface="圓體"/>
              </a:rPr>
              <a:t>!important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745258" y="5949340"/>
            <a:ext cx="4972711" cy="3057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彈窗式會員登入</a:t>
            </a:r>
          </a:p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加購商品</a:t>
            </a:r>
          </a:p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一鍵購買</a:t>
            </a:r>
          </a:p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訂單頁改版</a:t>
            </a:r>
          </a:p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等等...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7422613" y="3458957"/>
            <a:ext cx="3442405" cy="4938224"/>
            <a:chOff x="0" y="0"/>
            <a:chExt cx="1259692" cy="180706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59692" cy="1807062"/>
            </a:xfrm>
            <a:custGeom>
              <a:avLst/>
              <a:gdLst/>
              <a:ahLst/>
              <a:cxnLst/>
              <a:rect r="r" b="b" t="t" l="l"/>
              <a:pathLst>
                <a:path h="1807062" w="1259692">
                  <a:moveTo>
                    <a:pt x="74217" y="0"/>
                  </a:moveTo>
                  <a:lnTo>
                    <a:pt x="1185475" y="0"/>
                  </a:lnTo>
                  <a:cubicBezTo>
                    <a:pt x="1226464" y="0"/>
                    <a:pt x="1259692" y="33228"/>
                    <a:pt x="1259692" y="74217"/>
                  </a:cubicBezTo>
                  <a:lnTo>
                    <a:pt x="1259692" y="1732846"/>
                  </a:lnTo>
                  <a:cubicBezTo>
                    <a:pt x="1259692" y="1773834"/>
                    <a:pt x="1226464" y="1807062"/>
                    <a:pt x="1185475" y="1807062"/>
                  </a:cubicBezTo>
                  <a:lnTo>
                    <a:pt x="74217" y="1807062"/>
                  </a:lnTo>
                  <a:cubicBezTo>
                    <a:pt x="33228" y="1807062"/>
                    <a:pt x="0" y="1773834"/>
                    <a:pt x="0" y="1732846"/>
                  </a:cubicBezTo>
                  <a:lnTo>
                    <a:pt x="0" y="74217"/>
                  </a:lnTo>
                  <a:cubicBezTo>
                    <a:pt x="0" y="33228"/>
                    <a:pt x="33228" y="0"/>
                    <a:pt x="7421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w="19050" cap="rnd">
              <a:solidFill>
                <a:srgbClr val="084C6E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762922" y="3628217"/>
            <a:ext cx="892777" cy="211681"/>
            <a:chOff x="0" y="0"/>
            <a:chExt cx="1190369" cy="282241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908128" y="0"/>
              <a:ext cx="282241" cy="282241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455913" y="0"/>
              <a:ext cx="282241" cy="282241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282241" cy="282241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</p:grpSp>
      <p:sp>
        <p:nvSpPr>
          <p:cNvPr name="Freeform 18" id="18"/>
          <p:cNvSpPr/>
          <p:nvPr/>
        </p:nvSpPr>
        <p:spPr>
          <a:xfrm flipH="false" flipV="false" rot="0">
            <a:off x="7945964" y="4189034"/>
            <a:ext cx="2429454" cy="2429454"/>
          </a:xfrm>
          <a:custGeom>
            <a:avLst/>
            <a:gdLst/>
            <a:ahLst/>
            <a:cxnLst/>
            <a:rect r="r" b="b" t="t" l="l"/>
            <a:pathLst>
              <a:path h="2429454" w="2429454">
                <a:moveTo>
                  <a:pt x="0" y="0"/>
                </a:moveTo>
                <a:lnTo>
                  <a:pt x="2429454" y="0"/>
                </a:lnTo>
                <a:lnTo>
                  <a:pt x="2429454" y="2429454"/>
                </a:lnTo>
                <a:lnTo>
                  <a:pt x="0" y="2429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上線了...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945964" y="6771304"/>
            <a:ext cx="2412763" cy="969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spc="-120">
                <a:solidFill>
                  <a:srgbClr val="084C6E"/>
                </a:solidFill>
                <a:ea typeface="王漢宗特黑體"/>
              </a:rPr>
              <a:t>外掛資源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1277712" y="2495446"/>
            <a:ext cx="5664321" cy="3072894"/>
          </a:xfrm>
          <a:custGeom>
            <a:avLst/>
            <a:gdLst/>
            <a:ahLst/>
            <a:cxnLst/>
            <a:rect r="r" b="b" t="t" l="l"/>
            <a:pathLst>
              <a:path h="3072894" w="5664321">
                <a:moveTo>
                  <a:pt x="0" y="0"/>
                </a:moveTo>
                <a:lnTo>
                  <a:pt x="5664322" y="0"/>
                </a:lnTo>
                <a:lnTo>
                  <a:pt x="5664322" y="3072894"/>
                </a:lnTo>
                <a:lnTo>
                  <a:pt x="0" y="3072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2" id="22"/>
          <p:cNvSpPr txBox="true"/>
          <p:nvPr/>
        </p:nvSpPr>
        <p:spPr>
          <a:xfrm rot="0">
            <a:off x="11623517" y="3333625"/>
            <a:ext cx="4972711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ea typeface="仿宋體"/>
              </a:rPr>
              <a:t>要更多功能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78352" y="3222536"/>
            <a:ext cx="4972711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ea typeface="圓體"/>
              </a:rPr>
              <a:t>找一大包，但只有用到某功能的外掛?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78352" y="5394236"/>
            <a:ext cx="4972711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ea typeface="圓體"/>
              </a:rPr>
              <a:t>被外掛綁住，想拔掉不敢拔?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745258" y="5949340"/>
            <a:ext cx="4972711" cy="3057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經銷價</a:t>
            </a:r>
          </a:p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會員等級</a:t>
            </a:r>
          </a:p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免運費</a:t>
            </a:r>
          </a:p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折扣條件</a:t>
            </a:r>
          </a:p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等等...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C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84BFDD">
                <a:alpha val="100000"/>
              </a:srgbClr>
            </a:gs>
          </a:gsLst>
          <a:lin ang="2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2034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0" y="0"/>
                </a:moveTo>
                <a:lnTo>
                  <a:pt x="634532" y="0"/>
                </a:lnTo>
                <a:lnTo>
                  <a:pt x="634532" y="634532"/>
                </a:lnTo>
                <a:lnTo>
                  <a:pt x="0" y="634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72820" y="711434"/>
            <a:ext cx="634533" cy="634533"/>
          </a:xfrm>
          <a:custGeom>
            <a:avLst/>
            <a:gdLst/>
            <a:ahLst/>
            <a:cxnLst/>
            <a:rect r="r" b="b" t="t" l="l"/>
            <a:pathLst>
              <a:path h="634533" w="634533">
                <a:moveTo>
                  <a:pt x="634533" y="0"/>
                </a:moveTo>
                <a:lnTo>
                  <a:pt x="0" y="0"/>
                </a:lnTo>
                <a:lnTo>
                  <a:pt x="0" y="634532"/>
                </a:lnTo>
                <a:lnTo>
                  <a:pt x="634533" y="634532"/>
                </a:lnTo>
                <a:lnTo>
                  <a:pt x="6345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2570549" y="1847850"/>
            <a:ext cx="13146901" cy="0"/>
          </a:xfrm>
          <a:prstGeom prst="line">
            <a:avLst/>
          </a:prstGeom>
          <a:ln cap="flat" w="19050">
            <a:solidFill>
              <a:srgbClr val="084C6E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7417329" y="3458957"/>
            <a:ext cx="3442405" cy="4938224"/>
            <a:chOff x="0" y="0"/>
            <a:chExt cx="1259692" cy="180706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59692" cy="1807062"/>
            </a:xfrm>
            <a:custGeom>
              <a:avLst/>
              <a:gdLst/>
              <a:ahLst/>
              <a:cxnLst/>
              <a:rect r="r" b="b" t="t" l="l"/>
              <a:pathLst>
                <a:path h="1807062" w="1259692">
                  <a:moveTo>
                    <a:pt x="74217" y="0"/>
                  </a:moveTo>
                  <a:lnTo>
                    <a:pt x="1185475" y="0"/>
                  </a:lnTo>
                  <a:cubicBezTo>
                    <a:pt x="1226464" y="0"/>
                    <a:pt x="1259692" y="33228"/>
                    <a:pt x="1259692" y="74217"/>
                  </a:cubicBezTo>
                  <a:lnTo>
                    <a:pt x="1259692" y="1732846"/>
                  </a:lnTo>
                  <a:cubicBezTo>
                    <a:pt x="1259692" y="1773834"/>
                    <a:pt x="1226464" y="1807062"/>
                    <a:pt x="1185475" y="1807062"/>
                  </a:cubicBezTo>
                  <a:lnTo>
                    <a:pt x="74217" y="1807062"/>
                  </a:lnTo>
                  <a:cubicBezTo>
                    <a:pt x="33228" y="1807062"/>
                    <a:pt x="0" y="1773834"/>
                    <a:pt x="0" y="1732846"/>
                  </a:cubicBezTo>
                  <a:lnTo>
                    <a:pt x="0" y="74217"/>
                  </a:lnTo>
                  <a:cubicBezTo>
                    <a:pt x="0" y="33228"/>
                    <a:pt x="33228" y="0"/>
                    <a:pt x="7421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w="19050" cap="rnd">
              <a:solidFill>
                <a:srgbClr val="084C6E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757638" y="3628217"/>
            <a:ext cx="892777" cy="211681"/>
            <a:chOff x="0" y="0"/>
            <a:chExt cx="1190369" cy="282241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908128" y="0"/>
              <a:ext cx="282241" cy="282241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455913" y="0"/>
              <a:ext cx="282241" cy="282241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282241" cy="282241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C6E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0"/>
                  </a:lnSpc>
                </a:pPr>
              </a:p>
            </p:txBody>
          </p:sp>
        </p:grpSp>
      </p:grpSp>
      <p:sp>
        <p:nvSpPr>
          <p:cNvPr name="Freeform 18" id="18"/>
          <p:cNvSpPr/>
          <p:nvPr/>
        </p:nvSpPr>
        <p:spPr>
          <a:xfrm flipH="false" flipV="false" rot="0">
            <a:off x="7923804" y="4189034"/>
            <a:ext cx="2429454" cy="2429454"/>
          </a:xfrm>
          <a:custGeom>
            <a:avLst/>
            <a:gdLst/>
            <a:ahLst/>
            <a:cxnLst/>
            <a:rect r="r" b="b" t="t" l="l"/>
            <a:pathLst>
              <a:path h="2429454" w="2429454">
                <a:moveTo>
                  <a:pt x="0" y="0"/>
                </a:moveTo>
                <a:lnTo>
                  <a:pt x="2429454" y="0"/>
                </a:lnTo>
                <a:lnTo>
                  <a:pt x="2429454" y="2429454"/>
                </a:lnTo>
                <a:lnTo>
                  <a:pt x="0" y="2429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116304" y="504825"/>
            <a:ext cx="972060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1"/>
              </a:lnSpc>
              <a:spcBef>
                <a:spcPct val="0"/>
              </a:spcBef>
            </a:pPr>
            <a:r>
              <a:rPr lang="en-US" sz="5551">
                <a:solidFill>
                  <a:srgbClr val="084C6E"/>
                </a:solidFill>
                <a:ea typeface="王漢宗特黑體"/>
              </a:rPr>
              <a:t>上線了...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941204" y="6876079"/>
            <a:ext cx="2412763" cy="86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spc="-120">
                <a:solidFill>
                  <a:srgbClr val="084C6E"/>
                </a:solidFill>
                <a:ea typeface="Open Sauce Bold"/>
              </a:rPr>
              <a:t>節省工時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1277712" y="2495446"/>
            <a:ext cx="5664321" cy="3072894"/>
          </a:xfrm>
          <a:custGeom>
            <a:avLst/>
            <a:gdLst/>
            <a:ahLst/>
            <a:cxnLst/>
            <a:rect r="r" b="b" t="t" l="l"/>
            <a:pathLst>
              <a:path h="3072894" w="5664321">
                <a:moveTo>
                  <a:pt x="0" y="0"/>
                </a:moveTo>
                <a:lnTo>
                  <a:pt x="5664322" y="0"/>
                </a:lnTo>
                <a:lnTo>
                  <a:pt x="5664322" y="3072894"/>
                </a:lnTo>
                <a:lnTo>
                  <a:pt x="0" y="3072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2" id="22"/>
          <p:cNvSpPr txBox="true"/>
          <p:nvPr/>
        </p:nvSpPr>
        <p:spPr>
          <a:xfrm rot="0">
            <a:off x="11623517" y="3333625"/>
            <a:ext cx="4972711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ea typeface="仿宋體"/>
              </a:rPr>
              <a:t>後續維護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745258" y="5949340"/>
            <a:ext cx="4972711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網站速度很慢</a:t>
            </a:r>
          </a:p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客人結帳卡住</a:t>
            </a:r>
          </a:p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行銷活動網站掛點</a:t>
            </a:r>
          </a:p>
          <a:p>
            <a:pPr marL="874759" indent="-437380" lvl="1">
              <a:lnSpc>
                <a:spcPts val="4862"/>
              </a:lnSpc>
              <a:buFont typeface="Arial"/>
              <a:buChar char="•"/>
            </a:pPr>
            <a:r>
              <a:rPr lang="en-US" sz="4051">
                <a:solidFill>
                  <a:srgbClr val="084C6E"/>
                </a:solidFill>
                <a:ea typeface="仿宋體"/>
              </a:rPr>
              <a:t>等等...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78352" y="3222536"/>
            <a:ext cx="4972711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02"/>
              </a:lnSpc>
              <a:spcBef>
                <a:spcPct val="0"/>
              </a:spcBef>
            </a:pPr>
            <a:r>
              <a:rPr lang="en-US" sz="4751">
                <a:solidFill>
                  <a:srgbClr val="084C6E"/>
                </a:solidFill>
                <a:ea typeface="圓體"/>
              </a:rPr>
              <a:t>工時好像也沒怎麼省到?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DAFw3R6yKoc</dc:identifier>
  <dcterms:modified xsi:type="dcterms:W3CDTF">2011-08-01T06:04:30Z</dcterms:modified>
  <cp:revision>1</cp:revision>
  <dc:title>2023 WordCamp Taiwan</dc:title>
</cp:coreProperties>
</file>